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76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85" r:id="rId13"/>
    <p:sldId id="272" r:id="rId14"/>
    <p:sldId id="273" r:id="rId15"/>
    <p:sldId id="278" r:id="rId16"/>
    <p:sldId id="279" r:id="rId17"/>
    <p:sldId id="280" r:id="rId18"/>
    <p:sldId id="281" r:id="rId19"/>
    <p:sldId id="282" r:id="rId20"/>
    <p:sldId id="283" r:id="rId21"/>
    <p:sldId id="277" r:id="rId22"/>
    <p:sldId id="287" r:id="rId23"/>
    <p:sldId id="288" r:id="rId24"/>
    <p:sldId id="289" r:id="rId25"/>
    <p:sldId id="291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125" autoAdjust="0"/>
  </p:normalViewPr>
  <p:slideViewPr>
    <p:cSldViewPr>
      <p:cViewPr varScale="1">
        <p:scale>
          <a:sx n="86" d="100"/>
          <a:sy n="86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EEF29-4E4F-45B9-948F-2648CF07E9DF}" type="datetimeFigureOut">
              <a:rPr lang="ru-RU" smtClean="0"/>
              <a:pPr/>
              <a:t>ср 24.06.20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AEC04-F01F-4B97-A04F-038B2F7EE0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13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68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086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30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301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359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028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992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02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98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272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25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606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15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166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80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EC04-F01F-4B97-A04F-038B2F7EE0B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26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FA17-9F8C-4DCD-B45B-295AFE9D57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6799190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0A404-F32D-489C-A55E-3B6D188357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439240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181B7-B89F-4F9D-B634-8EE1454DED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4418991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CC68-FFA9-4A8A-AE84-C58DD35C9C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484507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7D0D-CD0F-41C3-9BBD-21F9C25076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947231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ADA01-17CC-43F4-8FB6-F68C88EF1C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8553431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6E82-624D-4D2F-A531-4CFD0665D4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40899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6EF25-1711-45E9-9129-21BFB258A5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447384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8167F-7ABC-491B-96CC-23D348B1E8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432667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DB7F6-1618-431D-8722-AE6ABF803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44703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A500A-BF80-4E52-8242-F218D7F342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712923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7B79CB-4F18-4E05-97C0-6067B28BCA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control.com.u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909" y="1737614"/>
            <a:ext cx="7200900" cy="3024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b="1" dirty="0" smtClean="0">
                <a:latin typeface="Arial Black" panose="020B0A04020102020204" pitchFamily="34" charset="0"/>
              </a:rPr>
              <a:t>Ефективність витрачання бюджетних коштів МКП «Гарантія» </a:t>
            </a:r>
          </a:p>
          <a:p>
            <a:pPr>
              <a:lnSpc>
                <a:spcPct val="80000"/>
              </a:lnSpc>
            </a:pPr>
            <a:r>
              <a:rPr lang="uk-UA" altLang="ru-RU" b="1" dirty="0" smtClean="0">
                <a:latin typeface="Arial Black" panose="020B0A04020102020204" pitchFamily="34" charset="0"/>
              </a:rPr>
              <a:t>та ефективність системи аналізу і контролю за діяльністю комунальних підприємств м. Херсона.</a:t>
            </a:r>
          </a:p>
          <a:p>
            <a:pPr>
              <a:lnSpc>
                <a:spcPct val="80000"/>
              </a:lnSpc>
            </a:pPr>
            <a:endParaRPr lang="uk-UA" altLang="ru-RU" sz="28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800" b="1" dirty="0" smtClean="0">
                <a:latin typeface="Arial Black" panose="020B0A04020102020204" pitchFamily="34" charset="0"/>
              </a:rPr>
              <a:t>Громадський аудит та пропозиції</a:t>
            </a:r>
            <a:endParaRPr lang="ru-RU" altLang="ru-RU" sz="2800" dirty="0" smtClean="0"/>
          </a:p>
          <a:p>
            <a:pPr>
              <a:lnSpc>
                <a:spcPct val="80000"/>
              </a:lnSpc>
            </a:pPr>
            <a:endParaRPr lang="ru-RU" altLang="ru-RU" sz="2800" dirty="0"/>
          </a:p>
        </p:txBody>
      </p:sp>
      <p:pic>
        <p:nvPicPr>
          <p:cNvPr id="2052" name="Picture 4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47664" y="480486"/>
            <a:ext cx="6696744" cy="109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pPr algn="ctr"/>
            <a:r>
              <a:rPr lang="uk-UA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ОРГАНІЗАЦІЯ</a:t>
            </a:r>
            <a:endParaRPr lang="en-US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endParaRPr lang="uk-UA" altLang="ru-RU" dirty="0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771775" y="6021388"/>
            <a:ext cx="331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b="1" dirty="0"/>
              <a:t>М. Херсон, </a:t>
            </a:r>
            <a:r>
              <a:rPr lang="uk-UA" altLang="ru-RU" b="1" dirty="0" smtClean="0"/>
              <a:t>20</a:t>
            </a:r>
            <a:r>
              <a:rPr lang="en-US" altLang="ru-RU" b="1" dirty="0" smtClean="0"/>
              <a:t>20</a:t>
            </a:r>
            <a:r>
              <a:rPr lang="uk-UA" altLang="ru-RU" b="1" dirty="0" smtClean="0"/>
              <a:t> </a:t>
            </a:r>
            <a:r>
              <a:rPr lang="uk-UA" altLang="ru-RU" b="1" dirty="0"/>
              <a:t>рік </a:t>
            </a:r>
            <a:endParaRPr lang="ru-RU" alt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5556" y="4731187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Громадський аудит проведений </a:t>
            </a:r>
            <a:r>
              <a:rPr lang="uk-UA" sz="1400" b="1" dirty="0"/>
              <a:t>в рамках проекту «КП «Гарантія» та інші. Припинити та попередити  гарантовані втрати бюджетних коштів</a:t>
            </a:r>
            <a:r>
              <a:rPr lang="uk-UA" sz="1400" b="1" dirty="0" smtClean="0"/>
              <a:t>.»</a:t>
            </a:r>
            <a:r>
              <a:rPr lang="uk-UA" sz="1400" b="1" dirty="0" smtClean="0"/>
              <a:t>, що реалізує ГО “ Розвиток </a:t>
            </a:r>
            <a:r>
              <a:rPr lang="uk-UA" sz="1400" b="1" dirty="0" err="1" smtClean="0"/>
              <a:t>“за</a:t>
            </a:r>
            <a:r>
              <a:rPr lang="uk-UA" sz="1400" b="1" dirty="0" smtClean="0"/>
              <a:t> підтримки </a:t>
            </a:r>
            <a:r>
              <a:rPr lang="uk-UA" sz="1400" b="1" dirty="0" smtClean="0"/>
              <a:t>«</a:t>
            </a:r>
            <a:r>
              <a:rPr lang="uk-UA" sz="1400" b="1" dirty="0"/>
              <a:t>Фонд розвитку міста Миколаєва» </a:t>
            </a:r>
            <a:r>
              <a:rPr lang="uk-UA" sz="1400" b="1" smtClean="0"/>
              <a:t>за кошти NED </a:t>
            </a:r>
            <a:r>
              <a:rPr lang="uk-UA" sz="1400" b="1" dirty="0"/>
              <a:t>(Вашингтон, ОК, США</a:t>
            </a:r>
            <a:r>
              <a:rPr lang="uk-UA" sz="1400" b="1" dirty="0" smtClean="0"/>
              <a:t>).</a:t>
            </a:r>
            <a:endParaRPr lang="ru-RU" sz="14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614947"/>
            <a:ext cx="7451725" cy="673642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200" b="1" dirty="0">
                <a:solidFill>
                  <a:srgbClr val="FF0000"/>
                </a:solidFill>
              </a:rPr>
              <a:t>ГІПОТЕЗА 3</a:t>
            </a:r>
            <a:endParaRPr lang="uk-UA" altLang="ru-RU" sz="1100" b="1" dirty="0">
              <a:solidFill>
                <a:srgbClr val="FF0000"/>
              </a:solidFill>
            </a:endParaRPr>
          </a:p>
          <a:p>
            <a:pPr algn="l"/>
            <a:r>
              <a:rPr lang="uk-UA" sz="1200" b="1" dirty="0"/>
              <a:t>Система аналізу за ефективністю діяльності комунальних підприємств міста та витрачання ними бюджетних коштів не є достатньо ефективною, так як базується переважно на формальному аналізі фінансових  показників</a:t>
            </a:r>
            <a:endParaRPr lang="ru-RU" sz="1200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1614927"/>
            <a:ext cx="8603852" cy="92333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dirty="0"/>
              <a:t>В 2009 році була створена, рішенням Херсонської міської №  1007 ради від 18.02.2009</a:t>
            </a:r>
            <a:r>
              <a:rPr lang="uk-UA" dirty="0"/>
              <a:t>,  </a:t>
            </a:r>
            <a:r>
              <a:rPr lang="uk-UA" b="1" dirty="0">
                <a:solidFill>
                  <a:srgbClr val="FF0000"/>
                </a:solidFill>
              </a:rPr>
              <a:t>Економічна рада </a:t>
            </a:r>
            <a:r>
              <a:rPr lang="uk-UA" b="1" dirty="0"/>
              <a:t>з питань контролю за ефективністю діяльності підприємств комунальної власності територіальної громади </a:t>
            </a:r>
            <a:r>
              <a:rPr lang="uk-UA" b="1" dirty="0" err="1"/>
              <a:t>м.Херсона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68971" y="4307156"/>
            <a:ext cx="8712967" cy="1877437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/>
              <a:t>Але, як показує </a:t>
            </a:r>
            <a:r>
              <a:rPr lang="uk-UA" b="1" dirty="0" smtClean="0"/>
              <a:t>детальний </a:t>
            </a:r>
            <a:r>
              <a:rPr lang="uk-UA" b="1" dirty="0"/>
              <a:t>аналіз даної системи контролю та результатів, які ця система контролю продукує: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/>
              <a:t>на кожному щаблі узгодження розглядаються, фактично, одні й ті самі показники.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/>
              <a:t>логічна для кожного рівня контролю, деталізація діяльності комунальних підприємств, яка не була би надмірно  обтяжливою для самих комунальних підприємств, але давала би </a:t>
            </a:r>
            <a:r>
              <a:rPr lang="uk-UA" sz="1600" b="1" dirty="0"/>
              <a:t>можливість якісного аналізу та захисту громади від неефективного витрачання бюджетних коштів, </a:t>
            </a:r>
            <a:r>
              <a:rPr lang="uk-UA" sz="1600" b="1" dirty="0" smtClean="0"/>
              <a:t>відсутня</a:t>
            </a:r>
            <a:r>
              <a:rPr lang="uk-UA" sz="1600" b="1" dirty="0" smtClean="0">
                <a:solidFill>
                  <a:srgbClr val="FF0000"/>
                </a:solidFill>
              </a:rPr>
              <a:t>.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9" y="2783171"/>
            <a:ext cx="8603852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В 2016 році </a:t>
            </a:r>
            <a:r>
              <a:rPr lang="uk-UA" b="1" i="1" dirty="0"/>
              <a:t>(</a:t>
            </a:r>
            <a:r>
              <a:rPr lang="uk-UA" dirty="0"/>
              <a:t>рішення Херсонської міської ради №171 від 17.05.2016р</a:t>
            </a:r>
            <a:r>
              <a:rPr lang="uk-UA" b="1" i="1" dirty="0"/>
              <a:t>.)</a:t>
            </a:r>
            <a:r>
              <a:rPr lang="uk-UA" dirty="0"/>
              <a:t> </a:t>
            </a:r>
            <a:endParaRPr lang="ru-RU" dirty="0"/>
          </a:p>
          <a:p>
            <a:pPr algn="ctr"/>
            <a:r>
              <a:rPr lang="uk-UA" dirty="0" smtClean="0"/>
              <a:t>був </a:t>
            </a:r>
            <a:r>
              <a:rPr lang="uk-UA" dirty="0"/>
              <a:t>затверджений оновлений </a:t>
            </a:r>
            <a:r>
              <a:rPr lang="uk-UA" b="1" dirty="0">
                <a:solidFill>
                  <a:srgbClr val="FF0000"/>
                </a:solidFill>
              </a:rPr>
              <a:t>Порядок</a:t>
            </a:r>
            <a:r>
              <a:rPr lang="uk-UA" b="1" dirty="0"/>
              <a:t> складання, затвердження та контролю виконання фінансових планів підприємств комунальної власності територіальної громади м. </a:t>
            </a:r>
            <a:r>
              <a:rPr lang="uk-UA" b="1" dirty="0" smtClean="0"/>
              <a:t>Херсона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0771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614947"/>
            <a:ext cx="7451725" cy="673642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200" b="1" dirty="0">
                <a:solidFill>
                  <a:srgbClr val="FF0000"/>
                </a:solidFill>
              </a:rPr>
              <a:t>ГІПОТЕЗА </a:t>
            </a:r>
            <a:r>
              <a:rPr lang="uk-UA" altLang="ru-RU" sz="1200" b="1" dirty="0" smtClean="0">
                <a:solidFill>
                  <a:srgbClr val="FF0000"/>
                </a:solidFill>
              </a:rPr>
              <a:t>4</a:t>
            </a:r>
            <a:endParaRPr lang="uk-UA" altLang="ru-RU" sz="1100" b="1" dirty="0">
              <a:solidFill>
                <a:srgbClr val="FF0000"/>
              </a:solidFill>
            </a:endParaRPr>
          </a:p>
          <a:p>
            <a:pPr algn="l"/>
            <a:r>
              <a:rPr lang="uk-UA" sz="1200" b="1" dirty="0"/>
              <a:t>Система з питань запобігання,  виявлення корупції  та внутрішнього аудиту не є ефективною для запобігання порушенням в діяльності комунальних підприємств міста та реагування на повідомлення громадян і ЗМІ</a:t>
            </a:r>
            <a:endParaRPr lang="ru-RU" sz="1200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777" y="1522812"/>
            <a:ext cx="8603852" cy="126188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b="1" dirty="0"/>
              <a:t>Відділ з питань запобігання,  виявлення корупції  та внутрішнього аудиту</a:t>
            </a:r>
            <a:r>
              <a:rPr lang="uk-UA" sz="1600" dirty="0"/>
              <a:t>  Херсонської міської ради </a:t>
            </a:r>
            <a:r>
              <a:rPr lang="uk-UA" sz="1600" dirty="0" smtClean="0"/>
              <a:t>працює з 2014 року і має  </a:t>
            </a:r>
            <a:r>
              <a:rPr lang="uk-UA" sz="1600" dirty="0"/>
              <a:t>7 осіб. </a:t>
            </a:r>
            <a:endParaRPr lang="uk-UA" sz="1600" dirty="0" smtClean="0"/>
          </a:p>
          <a:p>
            <a:r>
              <a:rPr lang="uk-UA" sz="1600" dirty="0" smtClean="0"/>
              <a:t>Відділ </a:t>
            </a:r>
            <a:r>
              <a:rPr lang="uk-UA" sz="1600" dirty="0"/>
              <a:t>складається </a:t>
            </a:r>
            <a:r>
              <a:rPr lang="uk-UA" sz="1600" dirty="0" smtClean="0"/>
              <a:t>з секторів</a:t>
            </a:r>
            <a:r>
              <a:rPr lang="uk-UA" sz="1600" dirty="0"/>
              <a:t>: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/>
              <a:t>з питань запобігання  виявлення корупції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/>
              <a:t>з питань внутрішнього аудиту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777" y="2952484"/>
            <a:ext cx="8724869" cy="141577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rgbClr val="FF0000"/>
                </a:solidFill>
              </a:rPr>
              <a:t>Відділ </a:t>
            </a:r>
            <a:r>
              <a:rPr lang="uk-UA" sz="1600" b="1" dirty="0">
                <a:solidFill>
                  <a:srgbClr val="FF0000"/>
                </a:solidFill>
              </a:rPr>
              <a:t>з питань запобігання,  виявлення корупції  та внутрішнього аудиту</a:t>
            </a:r>
            <a:r>
              <a:rPr lang="uk-UA" sz="1600" dirty="0" smtClean="0">
                <a:solidFill>
                  <a:srgbClr val="FF0000"/>
                </a:solidFill>
              </a:rPr>
              <a:t>,</a:t>
            </a:r>
            <a:r>
              <a:rPr lang="uk-UA" sz="1600" b="1" dirty="0" smtClean="0">
                <a:solidFill>
                  <a:srgbClr val="FF0000"/>
                </a:solidFill>
              </a:rPr>
              <a:t> не ма</a:t>
            </a:r>
            <a:r>
              <a:rPr lang="uk-UA" sz="1600" b="1" dirty="0">
                <a:solidFill>
                  <a:srgbClr val="FF0000"/>
                </a:solidFill>
              </a:rPr>
              <a:t>в</a:t>
            </a:r>
            <a:r>
              <a:rPr lang="uk-UA" sz="1600" b="1" dirty="0" smtClean="0">
                <a:solidFill>
                  <a:srgbClr val="FF0000"/>
                </a:solidFill>
              </a:rPr>
              <a:t>:</a:t>
            </a:r>
            <a:endParaRPr lang="ru-RU" sz="1600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 smtClean="0"/>
              <a:t>розроблених </a:t>
            </a:r>
            <a:r>
              <a:rPr lang="uk-UA" sz="1400" dirty="0"/>
              <a:t>та </a:t>
            </a:r>
            <a:r>
              <a:rPr lang="uk-UA" sz="1400" dirty="0" smtClean="0"/>
              <a:t>затверджених стратегічних </a:t>
            </a:r>
            <a:r>
              <a:rPr lang="uk-UA" sz="1400" dirty="0"/>
              <a:t>і </a:t>
            </a:r>
            <a:r>
              <a:rPr lang="uk-UA" sz="1400" dirty="0" smtClean="0"/>
              <a:t>операційних планів </a:t>
            </a:r>
            <a:r>
              <a:rPr lang="uk-UA" sz="1400" dirty="0"/>
              <a:t>діяльності  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 smtClean="0"/>
              <a:t>документів, спрямованих </a:t>
            </a:r>
            <a:r>
              <a:rPr lang="uk-UA" sz="1400" dirty="0"/>
              <a:t>на забезпечення функціонування елементів внутрішнього контролю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/>
              <a:t>ідентифікацію ризиків - можливість настання події, що матиме вплив на здатність установи виконувати завдання і функції та досягати визначеної мети (місії), стратегічних та інших цілей діяльності установи</a:t>
            </a:r>
            <a:r>
              <a:rPr lang="uk-UA" sz="1400" dirty="0" smtClean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832" y="5648458"/>
            <a:ext cx="8906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600" b="1" dirty="0">
                <a:solidFill>
                  <a:srgbClr val="FF0000"/>
                </a:solidFill>
              </a:rPr>
              <a:t>Не дивно, що по комунальним підприємствам така статистика кримінальних справ</a:t>
            </a:r>
          </a:p>
          <a:p>
            <a:pPr algn="ctr">
              <a:spcBef>
                <a:spcPts val="0"/>
              </a:spcBef>
            </a:pPr>
            <a:r>
              <a:rPr lang="uk-UA" sz="1600" b="1" dirty="0"/>
              <a:t>На 18 комунальних підприємств </a:t>
            </a:r>
            <a:r>
              <a:rPr lang="uk-UA" sz="1600" dirty="0"/>
              <a:t>з 28, які отримують бюджетне фінансування, </a:t>
            </a:r>
          </a:p>
          <a:p>
            <a:pPr algn="ctr">
              <a:spcBef>
                <a:spcPts val="0"/>
              </a:spcBef>
            </a:pPr>
            <a:r>
              <a:rPr lang="uk-UA" sz="1600" dirty="0"/>
              <a:t>за даними сайту </a:t>
            </a:r>
            <a:r>
              <a:rPr lang="en-US" sz="1600" dirty="0" err="1"/>
              <a:t>Youcontrol</a:t>
            </a:r>
            <a:r>
              <a:rPr lang="uk-UA" sz="1600" dirty="0"/>
              <a:t>,  відкрито </a:t>
            </a:r>
            <a:r>
              <a:rPr lang="uk-UA" sz="1600" b="1" dirty="0"/>
              <a:t>29 кримінальних справ </a:t>
            </a:r>
          </a:p>
          <a:p>
            <a:pPr algn="ctr">
              <a:spcBef>
                <a:spcPts val="0"/>
              </a:spcBef>
            </a:pPr>
            <a:r>
              <a:rPr lang="uk-UA" sz="1600" b="1" dirty="0">
                <a:solidFill>
                  <a:srgbClr val="FF0000"/>
                </a:solidFill>
              </a:rPr>
              <a:t>20 кримінальних справ щодо розтрат бюджетних коштів</a:t>
            </a:r>
            <a:endParaRPr lang="ru-RU" altLang="ru-RU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5748" y="4326030"/>
            <a:ext cx="162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Чому?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071" y="4695362"/>
            <a:ext cx="8603852" cy="92333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Тому що, керівництво відділу вважало, що </a:t>
            </a:r>
            <a:r>
              <a:rPr lang="uk-UA" b="1" i="1" dirty="0"/>
              <a:t>«Постанова №1062 має для органів місцевого самоврядування рекомендаційний </a:t>
            </a:r>
            <a:r>
              <a:rPr lang="uk-UA" b="1" i="1" dirty="0" smtClean="0"/>
              <a:t>характер»</a:t>
            </a:r>
          </a:p>
          <a:p>
            <a:r>
              <a:rPr lang="uk-UA" b="1" i="1" dirty="0" smtClean="0"/>
              <a:t> </a:t>
            </a:r>
            <a:r>
              <a:rPr lang="uk-UA" sz="1600" b="1" i="1" dirty="0" smtClean="0"/>
              <a:t>(згідно їхніх листів відповідей)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034402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614947"/>
            <a:ext cx="7451725" cy="673642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2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1541376"/>
            <a:ext cx="8603852" cy="206210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Всі 4 гіпотези були проаналізовані на підставі документів, які були отримані у відповідь на листи організації, а також на підставі аналізу документів та інформації про діяльність КП,  які знаходяться відкритому доступі в Інтернеті.</a:t>
            </a:r>
          </a:p>
          <a:p>
            <a:endParaRPr lang="uk-UA" sz="1600" b="1" dirty="0" smtClean="0"/>
          </a:p>
          <a:p>
            <a:r>
              <a:rPr lang="uk-UA" sz="1600" b="1" dirty="0" smtClean="0">
                <a:solidFill>
                  <a:srgbClr val="FF0000"/>
                </a:solidFill>
              </a:rPr>
              <a:t>ЗВІТ</a:t>
            </a:r>
            <a:r>
              <a:rPr lang="uk-UA" sz="1600" b="1" dirty="0" smtClean="0"/>
              <a:t> за </a:t>
            </a:r>
            <a:r>
              <a:rPr lang="uk-UA" sz="1600" b="1" dirty="0"/>
              <a:t>результатами громадського аудиту ефективності аналізу та контролю </a:t>
            </a:r>
            <a:endParaRPr lang="uk-UA" sz="1600" b="1" dirty="0" smtClean="0"/>
          </a:p>
          <a:p>
            <a:r>
              <a:rPr lang="uk-UA" sz="1600" b="1" dirty="0" smtClean="0"/>
              <a:t>Херсонської </a:t>
            </a:r>
            <a:r>
              <a:rPr lang="uk-UA" sz="1600" b="1" dirty="0"/>
              <a:t>міської ради </a:t>
            </a:r>
            <a:r>
              <a:rPr lang="uk-UA" sz="1600" b="1" dirty="0" smtClean="0"/>
              <a:t>за </a:t>
            </a:r>
            <a:r>
              <a:rPr lang="uk-UA" sz="1600" b="1" dirty="0"/>
              <a:t>ефективністю витрачання бюджетних коштів </a:t>
            </a:r>
          </a:p>
          <a:p>
            <a:r>
              <a:rPr lang="uk-UA" sz="1600" b="1" dirty="0"/>
              <a:t>та  діяльністю комунальних підприємств </a:t>
            </a:r>
            <a:r>
              <a:rPr lang="uk-UA" sz="1600" b="1" dirty="0" smtClean="0"/>
              <a:t>міста </a:t>
            </a:r>
            <a:r>
              <a:rPr lang="uk-UA" sz="1600" b="1" dirty="0"/>
              <a:t>Херсона </a:t>
            </a:r>
            <a:r>
              <a:rPr lang="uk-UA" sz="1600" b="1" dirty="0" smtClean="0">
                <a:solidFill>
                  <a:srgbClr val="FF0000"/>
                </a:solidFill>
              </a:rPr>
              <a:t>склав 41 лист та  в </a:t>
            </a:r>
            <a:r>
              <a:rPr lang="uk-UA" sz="1600" b="1" dirty="0" err="1" smtClean="0">
                <a:solidFill>
                  <a:srgbClr val="FF0000"/>
                </a:solidFill>
              </a:rPr>
              <a:t>т.ч</a:t>
            </a:r>
            <a:r>
              <a:rPr lang="uk-UA" sz="1600" b="1" dirty="0" smtClean="0">
                <a:solidFill>
                  <a:srgbClr val="FF0000"/>
                </a:solidFill>
              </a:rPr>
              <a:t>. 6 додатків з аналітикою та деталізацією пропозицій</a:t>
            </a:r>
            <a:endParaRPr lang="uk-UA" sz="16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5008" y="4448170"/>
            <a:ext cx="3346004" cy="18821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7039" y="4446535"/>
            <a:ext cx="3468017" cy="1950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3778901"/>
            <a:ext cx="8406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 сайті «Херсон. Громада. Ініціатива» був створений розділ щодо доходів і</a:t>
            </a:r>
          </a:p>
          <a:p>
            <a:r>
              <a:rPr lang="uk-UA" dirty="0"/>
              <a:t>в</a:t>
            </a:r>
            <a:r>
              <a:rPr lang="uk-UA" dirty="0" smtClean="0"/>
              <a:t>итрат бюджету міста та  запровадження стандартів громадської участі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5828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180" y="1517109"/>
            <a:ext cx="8603852" cy="123110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400" b="1" dirty="0"/>
              <a:t>Відділу з питань запобігання,  виявлення корупції  та внутрішнього аудиту (</a:t>
            </a:r>
            <a:r>
              <a:rPr lang="uk-UA" sz="1400" dirty="0"/>
              <a:t>або спеціалістам </a:t>
            </a:r>
            <a:r>
              <a:rPr lang="uk-UA" sz="1400" dirty="0" err="1"/>
              <a:t>держаудитслужби</a:t>
            </a:r>
            <a:r>
              <a:rPr lang="uk-UA" sz="1400" b="1" dirty="0"/>
              <a:t>) </a:t>
            </a:r>
            <a:r>
              <a:rPr lang="uk-UA" sz="1400" b="1" dirty="0">
                <a:solidFill>
                  <a:srgbClr val="FF0000"/>
                </a:solidFill>
              </a:rPr>
              <a:t>провести перевірку</a:t>
            </a:r>
            <a:r>
              <a:rPr lang="uk-UA" sz="1400" dirty="0">
                <a:solidFill>
                  <a:srgbClr val="FF0000"/>
                </a:solidFill>
              </a:rPr>
              <a:t>  коштів у сумі </a:t>
            </a:r>
            <a:r>
              <a:rPr lang="uk-UA" sz="1400" b="1" dirty="0">
                <a:solidFill>
                  <a:srgbClr val="FF0000"/>
                </a:solidFill>
              </a:rPr>
              <a:t>2 472 860.95 грн., витрачені МКП «Гарантія» </a:t>
            </a:r>
            <a:r>
              <a:rPr lang="uk-UA" sz="1400" dirty="0">
                <a:solidFill>
                  <a:srgbClr val="FF0000"/>
                </a:solidFill>
              </a:rPr>
              <a:t>у 2017-2019</a:t>
            </a:r>
            <a:r>
              <a:rPr lang="uk-UA" sz="1400" b="1" dirty="0">
                <a:solidFill>
                  <a:srgbClr val="FF0000"/>
                </a:solidFill>
              </a:rPr>
              <a:t> </a:t>
            </a:r>
            <a:r>
              <a:rPr lang="uk-UA" sz="1400" dirty="0">
                <a:solidFill>
                  <a:srgbClr val="FF0000"/>
                </a:solidFill>
              </a:rPr>
              <a:t>роках,</a:t>
            </a:r>
            <a:r>
              <a:rPr lang="uk-UA" sz="1400" b="1" dirty="0">
                <a:solidFill>
                  <a:srgbClr val="FF0000"/>
                </a:solidFill>
              </a:rPr>
              <a:t> </a:t>
            </a:r>
            <a:r>
              <a:rPr lang="uk-UA" sz="1400" dirty="0">
                <a:solidFill>
                  <a:srgbClr val="FF0000"/>
                </a:solidFill>
              </a:rPr>
              <a:t>на перерахування коштів субпідрядникам</a:t>
            </a:r>
            <a:r>
              <a:rPr lang="uk-UA" sz="1400" dirty="0"/>
              <a:t>,</a:t>
            </a:r>
            <a:r>
              <a:rPr lang="uk-UA" sz="1400" b="1" dirty="0"/>
              <a:t> на виконання робіт, </a:t>
            </a:r>
            <a:r>
              <a:rPr lang="uk-UA" sz="1400" dirty="0"/>
              <a:t>які є</a:t>
            </a:r>
            <a:r>
              <a:rPr lang="uk-UA" sz="1400" b="1" dirty="0"/>
              <a:t> </a:t>
            </a:r>
            <a:r>
              <a:rPr lang="uk-UA" sz="1400" dirty="0"/>
              <a:t>видами діяльності</a:t>
            </a:r>
            <a:r>
              <a:rPr lang="uk-UA" sz="1400" b="1" dirty="0"/>
              <a:t> </a:t>
            </a:r>
            <a:r>
              <a:rPr lang="uk-UA" sz="1400" dirty="0"/>
              <a:t>МКП «Гарантія», і на які у даного підприємства існує відповідний штат (38 осіб), який отримує зарплату за рахунок бюджетних коштів</a:t>
            </a:r>
            <a:r>
              <a:rPr lang="uk-UA" dirty="0"/>
              <a:t>.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2180" y="5350858"/>
            <a:ext cx="8603852" cy="11695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400" b="1" dirty="0"/>
              <a:t>Розробити і прийняти рішення Херсонської міської ради</a:t>
            </a:r>
            <a:r>
              <a:rPr lang="uk-UA" sz="1400" dirty="0"/>
              <a:t>, згідно якого</a:t>
            </a:r>
            <a:r>
              <a:rPr lang="uk-UA" sz="1400" b="1" dirty="0">
                <a:solidFill>
                  <a:srgbClr val="FF0000"/>
                </a:solidFill>
              </a:rPr>
              <a:t>, </a:t>
            </a:r>
            <a:r>
              <a:rPr lang="uk-UA" sz="1400" dirty="0">
                <a:solidFill>
                  <a:srgbClr val="FF0000"/>
                </a:solidFill>
              </a:rPr>
              <a:t>фінансування витрат комунального підприємство з бюджету на види діяльності, якими займаються підприємці </a:t>
            </a:r>
            <a:r>
              <a:rPr lang="uk-UA" sz="1400" dirty="0"/>
              <a:t>(без бюджетних витрат), </a:t>
            </a:r>
            <a:r>
              <a:rPr lang="uk-UA" sz="1400" dirty="0">
                <a:solidFill>
                  <a:srgbClr val="FF0000"/>
                </a:solidFill>
              </a:rPr>
              <a:t>має бути допущене тільки у випадку соціальної необхідності, яка підтверджена вивченням  громадської думки </a:t>
            </a:r>
            <a:r>
              <a:rPr lang="uk-UA" sz="1400" dirty="0"/>
              <a:t>щодо необхідності заміни послуг підприємців комунальними послугами</a:t>
            </a:r>
            <a:r>
              <a:rPr lang="uk-UA" sz="1400" dirty="0" smtClean="0"/>
              <a:t>.  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2180" y="2962518"/>
            <a:ext cx="8603852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400" b="1" dirty="0"/>
              <a:t>Відділу з питань запобігання,  виявлення корупції  та внутрішнього аудиту, Управлінню економічного розвитку, Департаменту бюджету та фінансів підсилити контроль</a:t>
            </a:r>
            <a:r>
              <a:rPr lang="uk-UA" sz="1400" dirty="0"/>
              <a:t> за </a:t>
            </a:r>
            <a:r>
              <a:rPr lang="uk-UA" sz="1400" dirty="0" smtClean="0"/>
              <a:t>виведенням </a:t>
            </a:r>
            <a:r>
              <a:rPr lang="uk-UA" sz="1400" dirty="0"/>
              <a:t>коштів громади через комунальні підприємства.  </a:t>
            </a:r>
            <a:endParaRPr lang="ru-RU" sz="1400" dirty="0"/>
          </a:p>
          <a:p>
            <a:r>
              <a:rPr lang="uk-UA" sz="1400" dirty="0">
                <a:solidFill>
                  <a:srgbClr val="FF0000"/>
                </a:solidFill>
              </a:rPr>
              <a:t>Заборонити комунальним підприємствам наймання субпідрядників на роботи, які є видом діяльності комунального підприємства</a:t>
            </a:r>
            <a:r>
              <a:rPr lang="uk-UA" sz="1400" dirty="0"/>
              <a:t>. </a:t>
            </a:r>
            <a:r>
              <a:rPr lang="uk-UA" sz="1400" dirty="0" smtClean="0"/>
              <a:t>(</a:t>
            </a:r>
            <a:r>
              <a:rPr lang="uk-UA" sz="1400" b="1" i="1" dirty="0" smtClean="0"/>
              <a:t>Проводити відкриті конкурси на такі роботи координуючими управліннями)</a:t>
            </a: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2180" y="4254752"/>
            <a:ext cx="8603852" cy="9541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400" b="1" dirty="0"/>
              <a:t>Відділу з питань запобігання,  виявлення корупції  та внутрішнього аудиту (</a:t>
            </a:r>
            <a:r>
              <a:rPr lang="uk-UA" sz="1400" dirty="0"/>
              <a:t>або спеціалістам </a:t>
            </a:r>
            <a:r>
              <a:rPr lang="uk-UA" sz="1400" dirty="0" err="1"/>
              <a:t>держаудитслужби</a:t>
            </a:r>
            <a:r>
              <a:rPr lang="uk-UA" sz="1400" dirty="0"/>
              <a:t>) </a:t>
            </a:r>
            <a:r>
              <a:rPr lang="uk-UA" sz="1400" dirty="0">
                <a:solidFill>
                  <a:srgbClr val="FF0000"/>
                </a:solidFill>
              </a:rPr>
              <a:t>провести перевірку витрат на з/плату МКП «Гарантія» в 2018 та 2019 роках </a:t>
            </a:r>
            <a:r>
              <a:rPr lang="uk-UA" sz="1400" dirty="0"/>
              <a:t>в частині витрат на заробітну плату Підрозділу з питань </a:t>
            </a:r>
            <a:r>
              <a:rPr lang="uk-UA" sz="1400" dirty="0" err="1"/>
              <a:t>швартовки</a:t>
            </a:r>
            <a:r>
              <a:rPr lang="uk-UA" sz="1400" dirty="0"/>
              <a:t> маломірних суден у Гідропарку у співставленні з реальною роботою причалу.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11586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7591" y="2421783"/>
            <a:ext cx="84530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Розділ</a:t>
            </a:r>
            <a:r>
              <a:rPr lang="uk-UA" sz="1600" dirty="0" smtClean="0"/>
              <a:t> 1.  </a:t>
            </a:r>
            <a:r>
              <a:rPr lang="uk-UA" sz="1600" b="1" dirty="0" smtClean="0"/>
              <a:t>Інформація про діяльність підприємств комунальної власності територіальної громади міста Херсона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1.	</a:t>
            </a:r>
            <a:r>
              <a:rPr lang="uk-UA" sz="1600" dirty="0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/>
              <a:t>про </a:t>
            </a:r>
            <a:r>
              <a:rPr lang="uk-UA" sz="1600" dirty="0" smtClean="0"/>
              <a:t>комунальні підприємства, що проводили фінансово-господарську діяльність  має включати додаткову інформацію </a:t>
            </a:r>
            <a:r>
              <a:rPr lang="ru-RU" sz="1600" dirty="0" smtClean="0"/>
              <a:t>про</a:t>
            </a:r>
            <a:r>
              <a:rPr lang="ru-RU" sz="1600" dirty="0"/>
              <a:t>:</a:t>
            </a:r>
          </a:p>
          <a:p>
            <a:r>
              <a:rPr lang="en-US" sz="1600" dirty="0"/>
              <a:t>o	</a:t>
            </a:r>
            <a:r>
              <a:rPr lang="uk-UA" sz="1600" b="1" i="1" dirty="0" smtClean="0">
                <a:solidFill>
                  <a:srgbClr val="FF0000"/>
                </a:solidFill>
              </a:rPr>
              <a:t>Інноваційні проекти, які  мають бути обов’язковою складовою діяльності комунальних підприємств </a:t>
            </a:r>
            <a:r>
              <a:rPr lang="uk-UA" sz="1600" dirty="0" smtClean="0"/>
              <a:t>і повинні забезпечувати за рахунок впровадження сучасних технологій:</a:t>
            </a:r>
          </a:p>
          <a:p>
            <a:r>
              <a:rPr lang="uk-UA" sz="1600" dirty="0" smtClean="0"/>
              <a:t>•	Вид 1. Зменшення витрат ресурсів </a:t>
            </a:r>
          </a:p>
          <a:p>
            <a:r>
              <a:rPr lang="uk-UA" sz="1600" dirty="0" smtClean="0"/>
              <a:t>•	Вид 2 Підвищення якості послуг </a:t>
            </a:r>
          </a:p>
          <a:p>
            <a:r>
              <a:rPr lang="uk-UA" sz="1600" dirty="0" smtClean="0"/>
              <a:t>•	Вид 3. Зменшення витрат ресурсів та підвищення якості послуг</a:t>
            </a:r>
          </a:p>
          <a:p>
            <a:r>
              <a:rPr lang="uk-UA" sz="1600" dirty="0" smtClean="0"/>
              <a:t>Інноваційні проекти мають бути, як правило, розроблені на конкурсній основі з залученням науковців та студентів вищих навчальних закладів міста.	</a:t>
            </a:r>
          </a:p>
          <a:p>
            <a:r>
              <a:rPr lang="en-US" sz="1600" dirty="0" smtClean="0"/>
              <a:t>o</a:t>
            </a:r>
            <a:r>
              <a:rPr lang="en-US" sz="1600" dirty="0"/>
              <a:t>	</a:t>
            </a:r>
            <a:r>
              <a:rPr lang="uk-UA" sz="1600" b="1" i="1" dirty="0" smtClean="0">
                <a:solidFill>
                  <a:srgbClr val="FF0000"/>
                </a:solidFill>
              </a:rPr>
              <a:t>Наявність відкритих кримінальних проваджень</a:t>
            </a:r>
            <a:r>
              <a:rPr lang="uk-UA" sz="1600" dirty="0" smtClean="0"/>
              <a:t>. Інформацію має надавати комунальне підприємство з поясненнями, які прогалини в роботі привели до таких результатів і що робиться для зміни ситуації. А також інформація  має перевірятися на сайті</a:t>
            </a:r>
            <a:r>
              <a:rPr lang="ru-RU" sz="1600" dirty="0" smtClean="0"/>
              <a:t> </a:t>
            </a:r>
            <a:r>
              <a:rPr lang="en-US" sz="1600" dirty="0" err="1"/>
              <a:t>Youcontrol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95337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76" y="2402869"/>
            <a:ext cx="8210260" cy="421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 1 (продовження рекомендацій)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Інформація по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 земельних ділянок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включати додаткову інформацію про  наявність суборенди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земельних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 smtClean="0"/>
              <a:t>3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Інформація про наявність основних фондів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включати додаткову інформацію про основні фонди, придбані у звітному році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 3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Фінансування комунальних підприємств з місцевого та державного бюджетів. 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 щодо фінансування комунальних підприємств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бути зведена в зручну таблицю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наведений вид комплексної таблиці, бо в аналізі, який робиться управлінням економічного розвитку суми фінансування комунальних підприємств розкидані по різним розділам)</a:t>
            </a: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71076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180" y="2422043"/>
            <a:ext cx="85175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Загальний обсяг реалізації товарів, робіт, послуг комунальними підприємствами.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повинна мати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аналітику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 послуг за </a:t>
            </a:r>
            <a:r>
              <a:rPr lang="uk-UA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бюджетні кошти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за </a:t>
            </a:r>
            <a:r>
              <a:rPr lang="uk-UA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кошти населення і юридичних осіб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аналізу результативності КП для громади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Додати </a:t>
            </a:r>
            <a:r>
              <a:rPr lang="uk-UA" b="1" dirty="0">
                <a:solidFill>
                  <a:srgbClr val="FF0000"/>
                </a:solidFill>
              </a:rPr>
              <a:t>розділи: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Розділ 8. Рейтинг комунальних підприємств за показниками </a:t>
            </a:r>
            <a:endParaRPr lang="ru-RU" dirty="0"/>
          </a:p>
          <a:p>
            <a:r>
              <a:rPr lang="uk-UA" dirty="0"/>
              <a:t>Визначення рейтингу КП та тих,  які мають найкращі та  найгірші результати за сумою </a:t>
            </a:r>
            <a:r>
              <a:rPr lang="uk-UA" dirty="0" smtClean="0"/>
              <a:t>показників (</a:t>
            </a:r>
            <a:r>
              <a:rPr lang="uk-UA" i="1" dirty="0" smtClean="0"/>
              <a:t>і фінансувати за рейтингами</a:t>
            </a:r>
            <a:r>
              <a:rPr lang="uk-UA" dirty="0" smtClean="0"/>
              <a:t>):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Виконання планів реалізації продукції за кошти населення та юридичних осіб КП (в %)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Виконання плану щодо отримання прибутку (в %)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Наявність реалізованих інноваційних проектів, які підвищили ефективність діяльності КП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Відсутність / наявність кримінальних проваджень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8401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76" y="2402869"/>
            <a:ext cx="8210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Додати </a:t>
            </a:r>
            <a:r>
              <a:rPr lang="uk-UA" b="1" dirty="0">
                <a:solidFill>
                  <a:srgbClr val="FF0000"/>
                </a:solidFill>
              </a:rPr>
              <a:t>розділи: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Розділ 9. Якість та ефективність забезпечення потреб громади комунальними підприємствами міста (або зробити окремий звіт)</a:t>
            </a:r>
            <a:endParaRPr lang="ru-RU" dirty="0"/>
          </a:p>
          <a:p>
            <a:r>
              <a:rPr lang="uk-UA" b="1" dirty="0"/>
              <a:t>І група 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Економічні потреби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	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192130"/>
              </p:ext>
            </p:extLst>
          </p:nvPr>
        </p:nvGraphicFramePr>
        <p:xfrm>
          <a:off x="781291" y="4127851"/>
          <a:ext cx="7685629" cy="2152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048">
                  <a:extLst>
                    <a:ext uri="{9D8B030D-6E8A-4147-A177-3AD203B41FA5}">
                      <a16:colId xmlns:a16="http://schemas.microsoft.com/office/drawing/2014/main" xmlns="" val="2406630358"/>
                    </a:ext>
                  </a:extLst>
                </a:gridCol>
                <a:gridCol w="2687114">
                  <a:extLst>
                    <a:ext uri="{9D8B030D-6E8A-4147-A177-3AD203B41FA5}">
                      <a16:colId xmlns:a16="http://schemas.microsoft.com/office/drawing/2014/main" xmlns="" val="2721216789"/>
                    </a:ext>
                  </a:extLst>
                </a:gridCol>
                <a:gridCol w="1247981">
                  <a:extLst>
                    <a:ext uri="{9D8B030D-6E8A-4147-A177-3AD203B41FA5}">
                      <a16:colId xmlns:a16="http://schemas.microsoft.com/office/drawing/2014/main" xmlns="" val="3797396637"/>
                    </a:ext>
                  </a:extLst>
                </a:gridCol>
                <a:gridCol w="726524">
                  <a:extLst>
                    <a:ext uri="{9D8B030D-6E8A-4147-A177-3AD203B41FA5}">
                      <a16:colId xmlns:a16="http://schemas.microsoft.com/office/drawing/2014/main" xmlns="" val="3546320872"/>
                    </a:ext>
                  </a:extLst>
                </a:gridCol>
                <a:gridCol w="1247981">
                  <a:extLst>
                    <a:ext uri="{9D8B030D-6E8A-4147-A177-3AD203B41FA5}">
                      <a16:colId xmlns:a16="http://schemas.microsoft.com/office/drawing/2014/main" xmlns="" val="1195312310"/>
                    </a:ext>
                  </a:extLst>
                </a:gridCol>
                <a:gridCol w="1247981">
                  <a:extLst>
                    <a:ext uri="{9D8B030D-6E8A-4147-A177-3AD203B41FA5}">
                      <a16:colId xmlns:a16="http://schemas.microsoft.com/office/drawing/2014/main" xmlns="" val="3245052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Галузі місцевої економіки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Підприємства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Економічна ефективність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соціальних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інноваційних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5599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Транспорт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9599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Водопостачання та водовідведення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3421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Прибирання території міста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111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Вивезення та утилізація відходів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8767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Утримання багатоповерхових  будинків та прибудинкових територій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343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7863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76" y="2402869"/>
            <a:ext cx="8210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Додати </a:t>
            </a:r>
            <a:r>
              <a:rPr lang="uk-UA" b="1" dirty="0">
                <a:solidFill>
                  <a:srgbClr val="FF0000"/>
                </a:solidFill>
              </a:rPr>
              <a:t>розділи: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Розділ 9. Якість та ефективність забезпечення потреб громади комунальними підприємствами міста (або зробити окремий звіт)</a:t>
            </a:r>
            <a:endParaRPr lang="ru-RU" dirty="0"/>
          </a:p>
          <a:p>
            <a:r>
              <a:rPr lang="uk-UA" b="1" dirty="0"/>
              <a:t>ІІ група 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Гуманітарні потреби  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	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180053"/>
              </p:ext>
            </p:extLst>
          </p:nvPr>
        </p:nvGraphicFramePr>
        <p:xfrm>
          <a:off x="1043608" y="4077073"/>
          <a:ext cx="7416824" cy="2376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95">
                  <a:extLst>
                    <a:ext uri="{9D8B030D-6E8A-4147-A177-3AD203B41FA5}">
                      <a16:colId xmlns:a16="http://schemas.microsoft.com/office/drawing/2014/main" xmlns="" val="2225439527"/>
                    </a:ext>
                  </a:extLst>
                </a:gridCol>
                <a:gridCol w="1832101">
                  <a:extLst>
                    <a:ext uri="{9D8B030D-6E8A-4147-A177-3AD203B41FA5}">
                      <a16:colId xmlns:a16="http://schemas.microsoft.com/office/drawing/2014/main" xmlns="" val="4006920358"/>
                    </a:ext>
                  </a:extLst>
                </a:gridCol>
                <a:gridCol w="1232954">
                  <a:extLst>
                    <a:ext uri="{9D8B030D-6E8A-4147-A177-3AD203B41FA5}">
                      <a16:colId xmlns:a16="http://schemas.microsoft.com/office/drawing/2014/main" xmlns="" val="1241638892"/>
                    </a:ext>
                  </a:extLst>
                </a:gridCol>
                <a:gridCol w="1852614">
                  <a:extLst>
                    <a:ext uri="{9D8B030D-6E8A-4147-A177-3AD203B41FA5}">
                      <a16:colId xmlns:a16="http://schemas.microsoft.com/office/drawing/2014/main" xmlns="" val="168602776"/>
                    </a:ext>
                  </a:extLst>
                </a:gridCol>
                <a:gridCol w="1904960">
                  <a:extLst>
                    <a:ext uri="{9D8B030D-6E8A-4147-A177-3AD203B41FA5}">
                      <a16:colId xmlns:a16="http://schemas.microsoft.com/office/drawing/2014/main" xmlns="" val="2267483009"/>
                    </a:ext>
                  </a:extLst>
                </a:gridCol>
              </a:tblGrid>
              <a:tr h="9432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Галузі гуманітарної сфери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Підприємства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соціальних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інноваційних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6219396"/>
                  </a:ext>
                </a:extLst>
              </a:tr>
              <a:tr h="286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Освіта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2996219"/>
                  </a:ext>
                </a:extLst>
              </a:tr>
              <a:tr h="286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Медицина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0826850"/>
                  </a:ext>
                </a:extLst>
              </a:tr>
              <a:tr h="286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8646566"/>
                  </a:ext>
                </a:extLst>
              </a:tr>
              <a:tr h="286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Фізкультура та спорт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0774020"/>
                  </a:ext>
                </a:extLst>
              </a:tr>
              <a:tr h="286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Соціальний захист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988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265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76" y="2402869"/>
            <a:ext cx="8210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Додати </a:t>
            </a:r>
            <a:r>
              <a:rPr lang="uk-UA" b="1" dirty="0">
                <a:solidFill>
                  <a:srgbClr val="FF0000"/>
                </a:solidFill>
              </a:rPr>
              <a:t>розділи: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Розділ 9. Якість та ефективність забезпечення потреб громади комунальними підприємствами міста (або зробити окремий звіт)</a:t>
            </a:r>
            <a:endParaRPr lang="ru-RU" dirty="0"/>
          </a:p>
          <a:p>
            <a:r>
              <a:rPr lang="uk-UA" b="1" dirty="0"/>
              <a:t>ІІІ група 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Екологічні </a:t>
            </a:r>
            <a:r>
              <a:rPr lang="uk-UA" b="1" dirty="0" smtClean="0">
                <a:solidFill>
                  <a:srgbClr val="FF0000"/>
                </a:solidFill>
              </a:rPr>
              <a:t>потреби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1961055"/>
              </p:ext>
            </p:extLst>
          </p:nvPr>
        </p:nvGraphicFramePr>
        <p:xfrm>
          <a:off x="683568" y="3861048"/>
          <a:ext cx="7488832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963">
                  <a:extLst>
                    <a:ext uri="{9D8B030D-6E8A-4147-A177-3AD203B41FA5}">
                      <a16:colId xmlns:a16="http://schemas.microsoft.com/office/drawing/2014/main" xmlns="" val="190884674"/>
                    </a:ext>
                  </a:extLst>
                </a:gridCol>
                <a:gridCol w="1849888">
                  <a:extLst>
                    <a:ext uri="{9D8B030D-6E8A-4147-A177-3AD203B41FA5}">
                      <a16:colId xmlns:a16="http://schemas.microsoft.com/office/drawing/2014/main" xmlns="" val="3876697836"/>
                    </a:ext>
                  </a:extLst>
                </a:gridCol>
                <a:gridCol w="1244925">
                  <a:extLst>
                    <a:ext uri="{9D8B030D-6E8A-4147-A177-3AD203B41FA5}">
                      <a16:colId xmlns:a16="http://schemas.microsoft.com/office/drawing/2014/main" xmlns="" val="2167413664"/>
                    </a:ext>
                  </a:extLst>
                </a:gridCol>
                <a:gridCol w="1229925">
                  <a:extLst>
                    <a:ext uri="{9D8B030D-6E8A-4147-A177-3AD203B41FA5}">
                      <a16:colId xmlns:a16="http://schemas.microsoft.com/office/drawing/2014/main" xmlns="" val="338364334"/>
                    </a:ext>
                  </a:extLst>
                </a:gridCol>
                <a:gridCol w="1229211">
                  <a:extLst>
                    <a:ext uri="{9D8B030D-6E8A-4147-A177-3AD203B41FA5}">
                      <a16:colId xmlns:a16="http://schemas.microsoft.com/office/drawing/2014/main" xmlns="" val="3708100490"/>
                    </a:ext>
                  </a:extLst>
                </a:gridCol>
                <a:gridCol w="1334920">
                  <a:extLst>
                    <a:ext uri="{9D8B030D-6E8A-4147-A177-3AD203B41FA5}">
                      <a16:colId xmlns:a16="http://schemas.microsoft.com/office/drawing/2014/main" xmlns="" val="558558491"/>
                    </a:ext>
                  </a:extLst>
                </a:gridCol>
              </a:tblGrid>
              <a:tr h="1112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Галузі екологічної сфери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Підприємства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Економічна ефективність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екологічних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Якість забезпечення інноваційних потреб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4945155"/>
                  </a:ext>
                </a:extLst>
              </a:tr>
              <a:tr h="2135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Озеленення міста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5700505"/>
                  </a:ext>
                </a:extLst>
              </a:tr>
              <a:tr h="13378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Догляд за  парками, скверами, пляжами та іншими зонами суспільного відпочинку </a:t>
                      </a:r>
                      <a:endParaRPr lang="ru-RU" sz="110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171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7252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314" y="1376073"/>
            <a:ext cx="7559086" cy="530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7097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76" y="2402869"/>
            <a:ext cx="82102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Додати </a:t>
            </a:r>
            <a:r>
              <a:rPr lang="uk-UA" b="1" dirty="0">
                <a:solidFill>
                  <a:srgbClr val="FF0000"/>
                </a:solidFill>
              </a:rPr>
              <a:t>розділи: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Розділ 9. Якість та ефективність забезпечення потреб громади комунальними підприємствами міста (або зробити окремий звіт)</a:t>
            </a:r>
            <a:endParaRPr lang="ru-RU" dirty="0"/>
          </a:p>
          <a:p>
            <a:r>
              <a:rPr lang="uk-UA" b="1" dirty="0"/>
              <a:t>І</a:t>
            </a:r>
            <a:r>
              <a:rPr lang="en-US" b="1" dirty="0"/>
              <a:t>V</a:t>
            </a:r>
            <a:r>
              <a:rPr lang="uk-UA" b="1" dirty="0"/>
              <a:t> група 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Інноваційні потреби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180" y="1517109"/>
            <a:ext cx="8603852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600" b="1" dirty="0">
                <a:solidFill>
                  <a:srgbClr val="FF0000"/>
                </a:solidFill>
              </a:rPr>
              <a:t>Управлінню економічного розвитку доопрацювати систему аналізу </a:t>
            </a:r>
            <a:endParaRPr lang="uk-UA" sz="1600" b="1" dirty="0" smtClean="0">
              <a:solidFill>
                <a:srgbClr val="FF0000"/>
              </a:solidFill>
            </a:endParaRPr>
          </a:p>
          <a:p>
            <a:pPr lvl="0"/>
            <a:r>
              <a:rPr lang="uk-UA" sz="1600" dirty="0" smtClean="0"/>
              <a:t>щодо</a:t>
            </a:r>
            <a:r>
              <a:rPr lang="uk-UA" sz="1600" b="1" dirty="0" smtClean="0"/>
              <a:t> </a:t>
            </a:r>
            <a:r>
              <a:rPr lang="uk-UA" sz="1600" dirty="0"/>
              <a:t>контролю за ефективністю діяльності підприємств комунальної власності територіальної громади </a:t>
            </a:r>
            <a:r>
              <a:rPr lang="uk-UA" sz="1600" dirty="0" err="1" smtClean="0"/>
              <a:t>м.Херсона</a:t>
            </a:r>
            <a:r>
              <a:rPr lang="uk-UA" sz="1600" dirty="0" smtClean="0"/>
              <a:t> (наводимо відповідні рекомендації) 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548886"/>
              </p:ext>
            </p:extLst>
          </p:nvPr>
        </p:nvGraphicFramePr>
        <p:xfrm>
          <a:off x="612336" y="4167263"/>
          <a:ext cx="8023539" cy="128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986">
                  <a:extLst>
                    <a:ext uri="{9D8B030D-6E8A-4147-A177-3AD203B41FA5}">
                      <a16:colId xmlns:a16="http://schemas.microsoft.com/office/drawing/2014/main" xmlns="" val="2171009869"/>
                    </a:ext>
                  </a:extLst>
                </a:gridCol>
                <a:gridCol w="1982538">
                  <a:extLst>
                    <a:ext uri="{9D8B030D-6E8A-4147-A177-3AD203B41FA5}">
                      <a16:colId xmlns:a16="http://schemas.microsoft.com/office/drawing/2014/main" xmlns="" val="1072025725"/>
                    </a:ext>
                  </a:extLst>
                </a:gridCol>
                <a:gridCol w="1334195">
                  <a:extLst>
                    <a:ext uri="{9D8B030D-6E8A-4147-A177-3AD203B41FA5}">
                      <a16:colId xmlns:a16="http://schemas.microsoft.com/office/drawing/2014/main" xmlns="" val="4214198969"/>
                    </a:ext>
                  </a:extLst>
                </a:gridCol>
                <a:gridCol w="1896041">
                  <a:extLst>
                    <a:ext uri="{9D8B030D-6E8A-4147-A177-3AD203B41FA5}">
                      <a16:colId xmlns:a16="http://schemas.microsoft.com/office/drawing/2014/main" xmlns="" val="170910220"/>
                    </a:ext>
                  </a:extLst>
                </a:gridCol>
                <a:gridCol w="2167779">
                  <a:extLst>
                    <a:ext uri="{9D8B030D-6E8A-4147-A177-3AD203B41FA5}">
                      <a16:colId xmlns:a16="http://schemas.microsoft.com/office/drawing/2014/main" xmlns="" val="2904129964"/>
                    </a:ext>
                  </a:extLst>
                </a:gridCol>
              </a:tblGrid>
              <a:tr h="644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Інноваційні галузі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Підприємства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Інноваційна ефективність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Економічна ефективність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0601581"/>
                  </a:ext>
                </a:extLst>
              </a:tr>
              <a:tr h="6440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Створення розумного міста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48719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2513" y="5589240"/>
            <a:ext cx="7777112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Примітка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Визначення критеріїв якості та ефективності має бути спільною роботою експертів та представників влади.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Громадська організація  «Розвиток» готова надати свої 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734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>
                <a:solidFill>
                  <a:srgbClr val="FF0000"/>
                </a:solidFill>
              </a:rPr>
              <a:t>Рекомендації</a:t>
            </a:r>
            <a:r>
              <a:rPr lang="uk-UA" b="1" dirty="0"/>
              <a:t> громадського </a:t>
            </a:r>
            <a:r>
              <a:rPr lang="uk-UA" b="1" dirty="0" smtClean="0"/>
              <a:t>аудиту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180" y="1792337"/>
            <a:ext cx="8603852" cy="73866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400" b="1" dirty="0"/>
              <a:t>Управлінню економічного розвитку, Департаменту бюджету та фінансів </a:t>
            </a:r>
            <a:r>
              <a:rPr lang="uk-UA" sz="1400" b="1" dirty="0">
                <a:solidFill>
                  <a:srgbClr val="FF0000"/>
                </a:solidFill>
              </a:rPr>
              <a:t>доопрацювати Порядок складання, затвердження та контролю  виконання фінансових планів  </a:t>
            </a:r>
            <a:r>
              <a:rPr lang="uk-UA" sz="1400" dirty="0"/>
              <a:t>підприємств комунальної власності територіальної громади  м. Херсона (надані відповідні рекомендації) 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180" y="2953325"/>
            <a:ext cx="8603852" cy="353943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uk-UA" sz="1400" b="1" dirty="0"/>
              <a:t>Херсонському міському голові</a:t>
            </a:r>
            <a:r>
              <a:rPr lang="uk-UA" sz="1400" dirty="0"/>
              <a:t>  </a:t>
            </a:r>
            <a:r>
              <a:rPr lang="uk-UA" sz="1400" b="1" dirty="0"/>
              <a:t>ініціювати</a:t>
            </a:r>
            <a:r>
              <a:rPr lang="uk-UA" sz="1400" dirty="0"/>
              <a:t> </a:t>
            </a:r>
            <a:r>
              <a:rPr lang="uk-UA" sz="1400" b="1" dirty="0"/>
              <a:t>удосконалення роботи Відділі з питань запобігання,  виявлення корупції  та внутрішнього аудиту: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rgbClr val="FF0000"/>
                </a:solidFill>
              </a:rPr>
              <a:t>запровадити політики, правила і заходи</a:t>
            </a:r>
            <a:r>
              <a:rPr lang="uk-UA" sz="1400" dirty="0"/>
              <a:t>, які забезпечують системне функціонування, взаємозв’язок та підтримку всіх елементів внутрішнього контролю та аудиту, в </a:t>
            </a:r>
            <a:r>
              <a:rPr lang="uk-UA" sz="1400" dirty="0" err="1"/>
              <a:t>т.ч</a:t>
            </a:r>
            <a:r>
              <a:rPr lang="uk-UA" sz="1400" dirty="0"/>
              <a:t>.: </a:t>
            </a:r>
            <a:endParaRPr lang="ru-RU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400" dirty="0"/>
              <a:t>прийняття стратегічних та оперативних планів щодо внутрішнього контролю та аудиту</a:t>
            </a:r>
            <a:endParaRPr lang="ru-RU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400" dirty="0"/>
              <a:t>розроблення  і впровадження  політика виявлення і попередження  ризиків  в діяльності розпорядників бюджетних коштів та комунальних підприємств міста</a:t>
            </a:r>
            <a:endParaRPr lang="ru-RU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400" dirty="0"/>
              <a:t>розроблення і впровадження політика відкритості  системи аудиту та контролю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rgbClr val="FF0000"/>
                </a:solidFill>
              </a:rPr>
              <a:t>впровадити моніторинг публікацій ЗМІ </a:t>
            </a:r>
            <a:r>
              <a:rPr lang="uk-UA" sz="1400" dirty="0"/>
              <a:t>щодо діяльності комунальних підприємств та розпорядників бюджетних коштів 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rgbClr val="FF0000"/>
                </a:solidFill>
              </a:rPr>
              <a:t>впровадити моніторинг щодо наявності кримінальних проваджень </a:t>
            </a:r>
            <a:r>
              <a:rPr lang="uk-UA" sz="1400" dirty="0"/>
              <a:t>щодо діяльності комунальних підприємств та розпорядників бюджетних коштів в системі </a:t>
            </a:r>
            <a:r>
              <a:rPr lang="uk-UA" sz="1400" dirty="0" err="1"/>
              <a:t>YouControl</a:t>
            </a:r>
            <a:r>
              <a:rPr lang="uk-UA" sz="1400" dirty="0"/>
              <a:t> </a:t>
            </a:r>
            <a:r>
              <a:rPr lang="ru-RU" sz="1400" u="sng" dirty="0" err="1">
                <a:hlinkClick r:id="rId4"/>
              </a:rPr>
              <a:t>https</a:t>
            </a:r>
            <a:r>
              <a:rPr lang="uk-UA" sz="1400" u="sng" dirty="0">
                <a:hlinkClick r:id="rId4"/>
              </a:rPr>
              <a:t>://</a:t>
            </a:r>
            <a:r>
              <a:rPr lang="ru-RU" sz="1400" u="sng" dirty="0" err="1">
                <a:hlinkClick r:id="rId4"/>
              </a:rPr>
              <a:t>youcontrol</a:t>
            </a:r>
            <a:r>
              <a:rPr lang="uk-UA" sz="1400" u="sng" dirty="0">
                <a:hlinkClick r:id="rId4"/>
              </a:rPr>
              <a:t>.</a:t>
            </a:r>
            <a:r>
              <a:rPr lang="ru-RU" sz="1400" u="sng" dirty="0" err="1">
                <a:hlinkClick r:id="rId4"/>
              </a:rPr>
              <a:t>com</a:t>
            </a:r>
            <a:r>
              <a:rPr lang="uk-UA" sz="1400" u="sng" dirty="0">
                <a:hlinkClick r:id="rId4"/>
              </a:rPr>
              <a:t>.</a:t>
            </a:r>
            <a:r>
              <a:rPr lang="ru-RU" sz="1400" u="sng" dirty="0" err="1">
                <a:hlinkClick r:id="rId4"/>
              </a:rPr>
              <a:t>ua</a:t>
            </a:r>
            <a:r>
              <a:rPr lang="uk-UA" sz="1400" u="sng" dirty="0">
                <a:hlinkClick r:id="rId4"/>
              </a:rPr>
              <a:t>/</a:t>
            </a:r>
            <a:r>
              <a:rPr lang="uk-UA" sz="1400" dirty="0"/>
              <a:t> , яка створена, як  онлайн-сервіс перевірки доброчесності компаній .</a:t>
            </a:r>
            <a:endParaRPr lang="ru-R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400" b="1" dirty="0">
                <a:solidFill>
                  <a:srgbClr val="FF0000"/>
                </a:solidFill>
              </a:rPr>
              <a:t>передбачити створення дорадчих органів </a:t>
            </a:r>
            <a:r>
              <a:rPr lang="uk-UA" sz="1400" dirty="0"/>
              <a:t>при </a:t>
            </a:r>
            <a:r>
              <a:rPr lang="uk-UA" sz="1400" b="1" dirty="0"/>
              <a:t>Відділі з питань запобігання,  виявлення корупції  та внутрішнього аудиту</a:t>
            </a:r>
            <a:r>
              <a:rPr lang="uk-UA" sz="1400" dirty="0"/>
              <a:t> (аудиторські комісії тощо)  з залученням експертів від громадськості</a:t>
            </a:r>
            <a:r>
              <a:rPr lang="uk-UA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962911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 smtClean="0">
                <a:solidFill>
                  <a:srgbClr val="FF0000"/>
                </a:solidFill>
              </a:rPr>
              <a:t>Відповіді </a:t>
            </a:r>
            <a:r>
              <a:rPr lang="uk-UA" b="1" dirty="0" smtClean="0"/>
              <a:t>на громадський аудит</a:t>
            </a:r>
            <a:endParaRPr lang="ru-RU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837" y="1502509"/>
            <a:ext cx="8603852" cy="64633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 smtClean="0"/>
              <a:t>Громадський аудит було направлено на ім'я міського голови</a:t>
            </a:r>
            <a:r>
              <a:rPr lang="uk-UA" dirty="0" smtClean="0"/>
              <a:t> листом</a:t>
            </a:r>
          </a:p>
          <a:p>
            <a:r>
              <a:rPr lang="uk-UA" dirty="0" smtClean="0"/>
              <a:t> № 1/20-03 </a:t>
            </a:r>
            <a:r>
              <a:rPr lang="uk-UA" dirty="0"/>
              <a:t>від </a:t>
            </a:r>
            <a:r>
              <a:rPr lang="uk-UA" dirty="0" smtClean="0"/>
              <a:t>20 березня 2020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6279" y="3344218"/>
            <a:ext cx="840496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Витяг з відповіді</a:t>
            </a:r>
          </a:p>
          <a:p>
            <a:r>
              <a:rPr lang="uk-UA" sz="1400" dirty="0" smtClean="0"/>
              <a:t>«</a:t>
            </a:r>
            <a:r>
              <a:rPr lang="uk-UA" sz="1400" dirty="0" smtClean="0">
                <a:solidFill>
                  <a:srgbClr val="FF0000"/>
                </a:solidFill>
              </a:rPr>
              <a:t>Провести </a:t>
            </a:r>
            <a:r>
              <a:rPr lang="uk-UA" sz="1400" dirty="0">
                <a:solidFill>
                  <a:srgbClr val="FF0000"/>
                </a:solidFill>
              </a:rPr>
              <a:t>фінансовий аудит витрачання бюджетних коштів МКП «Гарантія» </a:t>
            </a:r>
            <a:endParaRPr lang="uk-UA" sz="1400" dirty="0" smtClean="0">
              <a:solidFill>
                <a:srgbClr val="FF0000"/>
              </a:solidFill>
            </a:endParaRPr>
          </a:p>
          <a:p>
            <a:r>
              <a:rPr lang="uk-UA" sz="1400" dirty="0" smtClean="0">
                <a:solidFill>
                  <a:srgbClr val="FF0000"/>
                </a:solidFill>
              </a:rPr>
              <a:t>на </a:t>
            </a:r>
            <a:r>
              <a:rPr lang="uk-UA" sz="1400" dirty="0">
                <a:solidFill>
                  <a:srgbClr val="FF0000"/>
                </a:solidFill>
              </a:rPr>
              <a:t>виконання капітальних робіт з побудови причалу з 2018 року </a:t>
            </a:r>
            <a:r>
              <a:rPr lang="uk-UA" sz="1400" dirty="0" smtClean="0"/>
              <a:t>не </a:t>
            </a:r>
            <a:r>
              <a:rPr lang="uk-UA" sz="1400" dirty="0"/>
              <a:t>можливе та не мас сенсу, в зв’язку із вилученням </a:t>
            </a:r>
            <a:r>
              <a:rPr lang="uk-UA" sz="1400" dirty="0" smtClean="0"/>
              <a:t>оригіналів  </a:t>
            </a:r>
            <a:r>
              <a:rPr lang="uk-UA" sz="1400" dirty="0"/>
              <a:t>первинних документів на експертизу по відкритим з цього приводу </a:t>
            </a:r>
            <a:r>
              <a:rPr lang="uk-UA" sz="1400" dirty="0" smtClean="0"/>
              <a:t>кримінальним </a:t>
            </a:r>
            <a:r>
              <a:rPr lang="uk-UA" sz="1400" dirty="0"/>
              <a:t>провадженням</a:t>
            </a:r>
            <a:r>
              <a:rPr lang="uk-UA" sz="1400" dirty="0" smtClean="0"/>
              <a:t>. (</a:t>
            </a:r>
            <a:r>
              <a:rPr lang="uk-UA" sz="1400" b="1" dirty="0" smtClean="0">
                <a:solidFill>
                  <a:srgbClr val="FF0000"/>
                </a:solidFill>
              </a:rPr>
              <a:t>ми цього не просили</a:t>
            </a:r>
            <a:r>
              <a:rPr lang="uk-UA" sz="1400" dirty="0" smtClean="0"/>
              <a:t>) </a:t>
            </a:r>
          </a:p>
          <a:p>
            <a:endParaRPr lang="uk-UA" sz="1400" dirty="0" smtClean="0"/>
          </a:p>
          <a:p>
            <a:r>
              <a:rPr lang="uk-UA" sz="1400" b="1" dirty="0"/>
              <a:t>Витяг з відповіді</a:t>
            </a:r>
          </a:p>
          <a:p>
            <a:r>
              <a:rPr lang="uk-UA" sz="1400" dirty="0" smtClean="0"/>
              <a:t>Хочу </a:t>
            </a:r>
            <a:r>
              <a:rPr lang="uk-UA" sz="1400" dirty="0"/>
              <a:t>зазначити, </a:t>
            </a:r>
            <a:r>
              <a:rPr lang="uk-UA" sz="1400" b="1" dirty="0">
                <a:solidFill>
                  <a:srgbClr val="FF0000"/>
                </a:solidFill>
              </a:rPr>
              <a:t>що останнім часом набули поширення випадки, коли під виглядом громадських організацій, працюють структури, спрямовані на отримання прибутку </a:t>
            </a:r>
            <a:r>
              <a:rPr lang="uk-UA" sz="1400" dirty="0"/>
              <a:t>(фактично, бізнес приховується під організаційно-правовою формою громадської організації); фінансуються бізнес-структурами або політичними партіями для лобіювання певних інтересів (і є цілком залежними від своїх «господарів»); створюються під реалізацію певних проектів і припиняють своє існування після «засвоєння» коштів, державних чи грантових. </a:t>
            </a:r>
            <a:r>
              <a:rPr lang="uk-UA" sz="1400" dirty="0">
                <a:solidFill>
                  <a:srgbClr val="FF0000"/>
                </a:solidFill>
              </a:rPr>
              <a:t>Це дає підстави для висновку про існування своєрідного «фіктивного» громадянського суспільства</a:t>
            </a:r>
            <a:r>
              <a:rPr lang="uk-UA" sz="1400" dirty="0"/>
              <a:t>, тобто використання властивих для нього інституцій всупереч їх цілям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5590" y="2276385"/>
            <a:ext cx="8697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Відповідь</a:t>
            </a:r>
            <a:r>
              <a:rPr lang="uk-UA" b="1" dirty="0" smtClean="0"/>
              <a:t> Відділу </a:t>
            </a:r>
            <a:r>
              <a:rPr lang="uk-UA" b="1" dirty="0"/>
              <a:t>з питань запобігання,  </a:t>
            </a:r>
            <a:r>
              <a:rPr lang="uk-UA" b="1" dirty="0" smtClean="0"/>
              <a:t>виявлення </a:t>
            </a:r>
            <a:r>
              <a:rPr lang="uk-UA" b="1" dirty="0"/>
              <a:t>корупції  та внутрішнього </a:t>
            </a:r>
            <a:r>
              <a:rPr lang="uk-UA" b="1" dirty="0" smtClean="0"/>
              <a:t>аудиту до управління економічного розвитку, </a:t>
            </a:r>
            <a:r>
              <a:rPr lang="uk-UA" b="1" u="sng" dirty="0" smtClean="0">
                <a:solidFill>
                  <a:srgbClr val="FF0000"/>
                </a:solidFill>
              </a:rPr>
              <a:t>фактично, не містила адекватної відповіді на жодну пропозицію, зате містила якісь дивні інсинуації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616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040" y="2781301"/>
            <a:ext cx="8444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«Спеціалізація» Вашої організації на антикорупційній тематиці, загалом є позитивним моментом, однак в умовах українських реалій, це може створювати певні ризики. </a:t>
            </a:r>
          </a:p>
          <a:p>
            <a:r>
              <a:rPr lang="uk-UA" sz="1400" dirty="0" smtClean="0"/>
              <a:t>Зокрема, активісти Вашої організації не завжди здатні юридично </a:t>
            </a:r>
            <a:r>
              <a:rPr lang="uk-UA" sz="1400" dirty="0" err="1" smtClean="0"/>
              <a:t>коректно</a:t>
            </a:r>
            <a:r>
              <a:rPr lang="uk-UA" sz="1400" dirty="0" smtClean="0"/>
              <a:t> визначити проблеми, на вирішення яких спрямована діяльність, оскільки значна частина активістів слабо обізнані у новому </a:t>
            </a:r>
            <a:r>
              <a:rPr lang="uk-UA" sz="1400" dirty="0" err="1" smtClean="0"/>
              <a:t>антикорупцінному</a:t>
            </a:r>
            <a:r>
              <a:rPr lang="uk-UA" sz="1400" dirty="0" smtClean="0"/>
              <a:t> законодавстві, часто навіть просто не знають про нього; </a:t>
            </a:r>
            <a:r>
              <a:rPr lang="uk-UA" sz="1400" b="1" dirty="0" smtClean="0">
                <a:solidFill>
                  <a:srgbClr val="FF0000"/>
                </a:solidFill>
              </a:rPr>
              <a:t>антикорупційні організації часто самі стають ланкою неформальних структур кримінальної спрямованості</a:t>
            </a:r>
            <a:r>
              <a:rPr lang="uk-UA" sz="1400" dirty="0" smtClean="0"/>
              <a:t>, де вони виконують функцію “громадського прикриття”, активно використовуючи маніпуляцію громадською думкою для дискредитації органів, що протидіють таким формам злочинної діяльності. </a:t>
            </a:r>
            <a:r>
              <a:rPr lang="uk-UA" sz="1400" b="1" dirty="0" smtClean="0">
                <a:solidFill>
                  <a:srgbClr val="FF0000"/>
                </a:solidFill>
              </a:rPr>
              <a:t>Досить часто антикорупційні організації намагаються отримати повноваження, які б дозволяли їм виконувати окремі функції державних контролюючих </a:t>
            </a:r>
            <a:r>
              <a:rPr lang="uk-UA" sz="1400" dirty="0" smtClean="0"/>
              <a:t>чи навіть правоохоронних органів, що свідчить про нерозуміння справжньої природи участі громадськості у протидії корупції, а інколи - мотиви є корисливими.</a:t>
            </a:r>
            <a:endParaRPr lang="ru-RU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47" y="1517109"/>
            <a:ext cx="8697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Відповідь Відділу </a:t>
            </a:r>
            <a:r>
              <a:rPr lang="uk-UA" b="1" dirty="0"/>
              <a:t>з питань запобігання,  </a:t>
            </a:r>
            <a:r>
              <a:rPr lang="uk-UA" b="1" dirty="0" smtClean="0"/>
              <a:t>виявлення </a:t>
            </a:r>
            <a:r>
              <a:rPr lang="uk-UA" b="1" dirty="0"/>
              <a:t>корупції  та внутрішнього </a:t>
            </a:r>
            <a:r>
              <a:rPr lang="uk-UA" b="1" dirty="0" smtClean="0"/>
              <a:t>аудиту до управління економічного розвитку </a:t>
            </a:r>
            <a:r>
              <a:rPr lang="uk-UA" b="1" dirty="0" smtClean="0">
                <a:solidFill>
                  <a:srgbClr val="FF0000"/>
                </a:solidFill>
              </a:rPr>
              <a:t>не містила відповіді на жодну пропозицію, але містила численні  безпідставні дивні припущення та інсинуації  (</a:t>
            </a:r>
            <a:r>
              <a:rPr lang="uk-UA" b="1" dirty="0" smtClean="0"/>
              <a:t>продовження</a:t>
            </a:r>
            <a:r>
              <a:rPr lang="uk-UA" b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 smtClean="0">
                <a:solidFill>
                  <a:srgbClr val="FF0000"/>
                </a:solidFill>
              </a:rPr>
              <a:t>Відповіді </a:t>
            </a:r>
            <a:r>
              <a:rPr lang="uk-UA" b="1" dirty="0" smtClean="0"/>
              <a:t>на громадський аудит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51665" y="6120976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/>
              <a:t>???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94460" y="5466801"/>
            <a:ext cx="816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Це відповідь відомій громадській організації, яка входить до складу </a:t>
            </a:r>
          </a:p>
          <a:p>
            <a:pPr algn="ctr"/>
            <a:r>
              <a:rPr lang="uk-UA" b="1" dirty="0" smtClean="0"/>
              <a:t>Громадської ради при Херсонському міському голові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57854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0013" y="310861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074" y="1628800"/>
            <a:ext cx="8603852" cy="64633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Громадський аудит було направлено на ім'я міського голови листом</a:t>
            </a:r>
          </a:p>
          <a:p>
            <a:r>
              <a:rPr lang="uk-UA" dirty="0" smtClean="0"/>
              <a:t> № 1/20-03 </a:t>
            </a:r>
            <a:r>
              <a:rPr lang="uk-UA" dirty="0"/>
              <a:t>від </a:t>
            </a:r>
            <a:r>
              <a:rPr lang="uk-UA" dirty="0" smtClean="0"/>
              <a:t>20 березня 2020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0074" y="2420888"/>
            <a:ext cx="86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Відповідь управління економічного розвитку, показує, що </a:t>
            </a:r>
            <a:r>
              <a:rPr lang="uk-UA" b="1" dirty="0" smtClean="0">
                <a:solidFill>
                  <a:srgbClr val="FF0000"/>
                </a:solidFill>
              </a:rPr>
              <a:t>удосконалювати систему аналізу управління не збирається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b="1" dirty="0" smtClean="0">
                <a:solidFill>
                  <a:srgbClr val="FF0000"/>
                </a:solidFill>
              </a:rPr>
              <a:t>Відповіді </a:t>
            </a:r>
            <a:r>
              <a:rPr lang="uk-UA" b="1" dirty="0" smtClean="0"/>
              <a:t>на громадський аудит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323492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О</a:t>
            </a:r>
            <a:r>
              <a:rPr lang="uk-UA" sz="1400" b="1" dirty="0" smtClean="0"/>
              <a:t>крім того,  листі-</a:t>
            </a:r>
            <a:r>
              <a:rPr lang="uk-UA" sz="1400" b="1" dirty="0" err="1" smtClean="0"/>
              <a:t>відплвіді</a:t>
            </a:r>
            <a:r>
              <a:rPr lang="uk-UA" sz="1400" b="1" dirty="0" smtClean="0"/>
              <a:t> №8-2498-25/12 від 22.04.2020 управління економічного розвитку </a:t>
            </a:r>
            <a:r>
              <a:rPr lang="uk-UA" sz="1400" b="1" dirty="0" smtClean="0">
                <a:solidFill>
                  <a:srgbClr val="FF0000"/>
                </a:solidFill>
              </a:rPr>
              <a:t>помилково зазначено (що говорить про неуважний розгляд пропозицій)</a:t>
            </a:r>
            <a:r>
              <a:rPr lang="uk-UA" sz="1400" b="1" dirty="0" smtClean="0"/>
              <a:t>,</a:t>
            </a:r>
            <a:r>
              <a:rPr lang="uk-UA" sz="1400" dirty="0" smtClean="0"/>
              <a:t> що в пропозиціях  громадського аудита ми пропонуємо надавати інформацію про наявні інвестиційні та інноваційні проекти комунальних підприємств. І дається відсилка на сайт Херсонської міської ради, де є інформація про інвестиційні проекти (а не інноваційні) і до речі, жодного  проекту від комунальних підприємств там немає.</a:t>
            </a:r>
          </a:p>
          <a:p>
            <a:r>
              <a:rPr lang="uk-UA" sz="1400" dirty="0" smtClean="0">
                <a:solidFill>
                  <a:srgbClr val="FF0000"/>
                </a:solidFill>
              </a:rPr>
              <a:t>Але, в пропозиціях громадського аудиту йде мова про </a:t>
            </a:r>
            <a:r>
              <a:rPr lang="uk-UA" sz="1400" u="sng" dirty="0" smtClean="0">
                <a:solidFill>
                  <a:srgbClr val="FF0000"/>
                </a:solidFill>
              </a:rPr>
              <a:t>інноваційні</a:t>
            </a:r>
            <a:r>
              <a:rPr lang="uk-UA" sz="1400" dirty="0" smtClean="0">
                <a:solidFill>
                  <a:srgbClr val="FF0000"/>
                </a:solidFill>
              </a:rPr>
              <a:t> проекти</a:t>
            </a:r>
            <a:r>
              <a:rPr lang="uk-UA" sz="1400" dirty="0" smtClean="0"/>
              <a:t>, які  мають бути обов’язковою складовою діяльності комунальних підприємств і повинні забезпечувати за рахунок впровадження сучасних технологій:</a:t>
            </a:r>
          </a:p>
          <a:p>
            <a:r>
              <a:rPr lang="uk-UA" sz="1400" dirty="0" smtClean="0"/>
              <a:t>•	Зменшення витрат ресурсів </a:t>
            </a:r>
          </a:p>
          <a:p>
            <a:r>
              <a:rPr lang="uk-UA" sz="1400" dirty="0" smtClean="0"/>
              <a:t>•	Підвищення якості послуг </a:t>
            </a:r>
          </a:p>
          <a:p>
            <a:r>
              <a:rPr lang="uk-UA" sz="1400" dirty="0" smtClean="0"/>
              <a:t>•	Зменшення витрат ресурсів та підвищення якості послуг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xmlns="" val="45336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0013" y="310861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805280"/>
            <a:ext cx="869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Додаткові питання до управління економічного розвитку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удосконалювати систему аналізу управління не збирається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676529"/>
            <a:ext cx="858519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буде спонукати комунальні підприємства впроваджувати  інновації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питаннях зменшення витрат ресурсів та поліпшення якості послуг, 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запровадження контролю наявності щорічних інновацій з цих питань  і вплив їх наявності та результативності  на рейтинг та фінансування комунальних підприємств?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буде сприяти більшій прозорості та ефективності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 комунальних підприємств 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використання ними земельних ділянок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саме </a:t>
            </a:r>
            <a:r>
              <a:rPr lang="uk-UA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 площу земельних ділянок, яка надана в суборенду або на якій розташовані  приватні об’єкти, а значить і контроль доходів від даного виду діяльності?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буде сприяти більш ефективній діяльності комунальних підприємств </a:t>
            </a:r>
            <a:r>
              <a:rPr lang="uk-UA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їхньої  дохідної бази  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вигляді інформації про обсяг реалізації товарів, робіт та послуг в розрізі </a:t>
            </a:r>
            <a:r>
              <a:rPr lang="uk-UA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коштів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місцевого бюджету,  державного бюджету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коштів населення і юридичних осіб?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буде спонукати комунальні підприємства до більш ефективної діяльності </a:t>
            </a:r>
            <a:r>
              <a:rPr lang="uk-UA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 рейтингу 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комунальних підприємств (а відповідно і об’ємів фінансування)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визначеними показниками (розділ 8 в Додатку 5)?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 буде сприяти розумному створенню комунальних  підприємств та їх ефективній </a:t>
            </a:r>
            <a:r>
              <a:rPr lang="uk-UA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 </a:t>
            </a:r>
            <a:r>
              <a:rPr lang="uk-UA" sz="1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 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системного аналізу якості та ефективності забезпечення потреб громади комунальними підприємствами </a:t>
            </a:r>
            <a:r>
              <a:rPr lang="uk-UA" sz="1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міста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1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економічних, гуманітарних, екологічних, інноваційних потреб ?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660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0013" y="310861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074" y="4621689"/>
            <a:ext cx="8603852" cy="58477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Громадська організація «Розвиток» направила повторні листи до міського голови </a:t>
            </a:r>
            <a:r>
              <a:rPr lang="uk-UA" sz="1600" dirty="0" smtClean="0"/>
              <a:t>з пропозицією уважно розглянути рекомендації громадського аудиту.</a:t>
            </a:r>
            <a:endParaRPr lang="ru-RU" sz="16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60266" y="696371"/>
            <a:ext cx="7451725" cy="673642"/>
          </a:xfrm>
        </p:spPr>
        <p:txBody>
          <a:bodyPr/>
          <a:lstStyle/>
          <a:p>
            <a:pPr lvl="0" algn="l"/>
            <a:r>
              <a:rPr lang="uk-UA" sz="1800" b="1" dirty="0" smtClean="0">
                <a:solidFill>
                  <a:srgbClr val="FF0000"/>
                </a:solidFill>
              </a:rPr>
              <a:t>Пропозиції громадського аудиту </a:t>
            </a:r>
            <a:r>
              <a:rPr lang="uk-UA" sz="1800" b="1" dirty="0" smtClean="0"/>
              <a:t>щодо перевірки піднятих питань відносно МКП №Гарантія» та удосконалення системи аналізу і контролю діяльності КП. </a:t>
            </a:r>
            <a:r>
              <a:rPr lang="uk-UA" sz="1800" b="1" dirty="0" smtClean="0">
                <a:solidFill>
                  <a:srgbClr val="FF0000"/>
                </a:solidFill>
              </a:rPr>
              <a:t>Що далі</a:t>
            </a:r>
            <a:r>
              <a:rPr lang="uk-UA" b="1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358" y="1679897"/>
            <a:ext cx="82180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Ефективне функціонування демократичних інституцій</a:t>
            </a:r>
            <a:r>
              <a:rPr lang="uk-UA" sz="1600" dirty="0"/>
              <a:t>, якими мають бути органи місцевого самоврядування, і наші міська рада та </a:t>
            </a:r>
            <a:r>
              <a:rPr lang="uk-UA" sz="1600" dirty="0" smtClean="0"/>
              <a:t>міськвиконком, </a:t>
            </a:r>
            <a:r>
              <a:rPr lang="uk-UA" sz="1600" dirty="0"/>
              <a:t>в тому числі, </a:t>
            </a:r>
            <a:r>
              <a:rPr lang="uk-UA" sz="1600" b="1" dirty="0"/>
              <a:t>не можливе без ефективного </a:t>
            </a:r>
            <a:r>
              <a:rPr lang="uk-UA" sz="1600" b="1" dirty="0" err="1"/>
              <a:t>зворотнього</a:t>
            </a:r>
            <a:r>
              <a:rPr lang="uk-UA" sz="1600" b="1" dirty="0"/>
              <a:t> зв’язку з суспільством</a:t>
            </a:r>
            <a:r>
              <a:rPr lang="uk-UA" sz="1600" dirty="0"/>
              <a:t>, в особі активних громадських організацій, представників науки, бізнесу та звичайних громадян, які переймаються актуальними проблемами розвитку міста та мають експертний потенціал для визначення шляхів їх вирішення. </a:t>
            </a:r>
            <a:endParaRPr lang="ru-RU" sz="1600" dirty="0"/>
          </a:p>
          <a:p>
            <a:endParaRPr lang="uk-UA" sz="1600" dirty="0" smtClean="0"/>
          </a:p>
          <a:p>
            <a:r>
              <a:rPr lang="uk-UA" sz="1600" b="1" dirty="0" smtClean="0"/>
              <a:t>Саме </a:t>
            </a:r>
            <a:r>
              <a:rPr lang="uk-UA" sz="1600" b="1" dirty="0"/>
              <a:t>владні структури, в першу чергу,  мають бути зацікавлені отримувати такі рекомендації </a:t>
            </a:r>
            <a:r>
              <a:rPr lang="uk-UA" sz="1600" dirty="0"/>
              <a:t>для того, щоб враховуючи їх, робити процес управління більш ефективним і  зміни на краще, яких чекають від кожної влади,  були  динамічними і вселяли впевненість у громади у завтрашньому дні. 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0074" y="5370968"/>
            <a:ext cx="8603852" cy="107721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Пропонуємо Громадській раді при міському голові висловити свою позицію щодо </a:t>
            </a:r>
            <a:r>
              <a:rPr lang="uk-UA" sz="1600" dirty="0" smtClean="0"/>
              <a:t>неналежного розгляду громадської експертної думки відносно удосконалення системи аналізу і контролю та щодо намагання «закрити рота» громадськості відносно критики КП за рахунок вимог зняти інформацію про неефективну  діяльність МКП «Гарантія»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401178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6638" y="11205864"/>
            <a:ext cx="9150777" cy="6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75663"/>
            <a:ext cx="7176450" cy="538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6069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9388" y="1484313"/>
            <a:ext cx="87852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Одними з найбільших реципієнтів міського бюджету </a:t>
            </a:r>
            <a:r>
              <a:rPr lang="uk-UA" b="1" dirty="0" smtClean="0"/>
              <a:t>м. Херсона є </a:t>
            </a:r>
            <a:r>
              <a:rPr lang="uk-UA" b="1" dirty="0"/>
              <a:t>комунальні підприємства міста</a:t>
            </a:r>
            <a:endParaRPr lang="ru-RU" altLang="ru-RU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36056" y="2383528"/>
            <a:ext cx="5940400" cy="646331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284,1 млн грн</a:t>
            </a:r>
            <a:r>
              <a:rPr lang="uk-UA" dirty="0"/>
              <a:t>, у тому числі </a:t>
            </a:r>
            <a:r>
              <a:rPr lang="uk-UA" b="1" i="1" dirty="0">
                <a:solidFill>
                  <a:srgbClr val="FF0000"/>
                </a:solidFill>
              </a:rPr>
              <a:t>146,4 млн грн   </a:t>
            </a:r>
            <a:r>
              <a:rPr lang="uk-UA" b="1" i="1" dirty="0"/>
              <a:t>з міського бюджету</a:t>
            </a:r>
            <a:endParaRPr lang="ru-RU" altLang="ru-RU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53906" y="2522027"/>
            <a:ext cx="1368152" cy="369332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 dirty="0" smtClean="0"/>
              <a:t>2017 </a:t>
            </a:r>
            <a:r>
              <a:rPr lang="uk-UA" altLang="ru-RU" b="1" dirty="0" smtClean="0"/>
              <a:t>рік</a:t>
            </a:r>
            <a:endParaRPr lang="ru-RU" altLang="ru-RU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53906" y="3661380"/>
            <a:ext cx="1368152" cy="369332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 dirty="0" smtClean="0"/>
              <a:t>201</a:t>
            </a:r>
            <a:r>
              <a:rPr lang="uk-UA" altLang="ru-RU" b="1" dirty="0" smtClean="0"/>
              <a:t>8</a:t>
            </a:r>
            <a:r>
              <a:rPr lang="en-US" altLang="ru-RU" b="1" dirty="0" smtClean="0"/>
              <a:t> </a:t>
            </a:r>
            <a:r>
              <a:rPr lang="uk-UA" altLang="ru-RU" b="1" dirty="0" smtClean="0"/>
              <a:t>рік</a:t>
            </a:r>
            <a:endParaRPr lang="ru-RU" altLang="ru-RU" b="1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736056" y="3522881"/>
            <a:ext cx="5940400" cy="646331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243,0 </a:t>
            </a:r>
            <a:r>
              <a:rPr lang="uk-UA" b="1" dirty="0" smtClean="0"/>
              <a:t> </a:t>
            </a:r>
            <a:r>
              <a:rPr lang="uk-UA" b="1" dirty="0"/>
              <a:t>млн грн</a:t>
            </a:r>
            <a:r>
              <a:rPr lang="uk-UA" dirty="0"/>
              <a:t>, у тому числі </a:t>
            </a:r>
            <a:r>
              <a:rPr lang="uk-UA" b="1" i="1" dirty="0" smtClean="0">
                <a:solidFill>
                  <a:srgbClr val="FF0000"/>
                </a:solidFill>
              </a:rPr>
              <a:t>169,9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млн грн   </a:t>
            </a:r>
            <a:r>
              <a:rPr lang="uk-UA" b="1" i="1" dirty="0"/>
              <a:t>з міського бюджету</a:t>
            </a:r>
            <a:endParaRPr lang="ru-RU" altLang="ru-RU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25624" y="4727902"/>
            <a:ext cx="1368152" cy="369332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ru-RU" b="1" dirty="0" smtClean="0"/>
              <a:t>201</a:t>
            </a:r>
            <a:r>
              <a:rPr lang="uk-UA" altLang="ru-RU" b="1" dirty="0"/>
              <a:t>9</a:t>
            </a:r>
            <a:r>
              <a:rPr lang="en-US" altLang="ru-RU" b="1" dirty="0" smtClean="0"/>
              <a:t> </a:t>
            </a:r>
            <a:r>
              <a:rPr lang="uk-UA" altLang="ru-RU" b="1" dirty="0" smtClean="0"/>
              <a:t>року</a:t>
            </a:r>
            <a:endParaRPr lang="ru-RU" altLang="ru-RU" b="1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715879" y="4727902"/>
            <a:ext cx="5940400" cy="646331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468,3 млн грн</a:t>
            </a:r>
            <a:r>
              <a:rPr lang="uk-UA" dirty="0" smtClean="0"/>
              <a:t>  </a:t>
            </a:r>
            <a:r>
              <a:rPr lang="uk-UA" dirty="0"/>
              <a:t>млн грн, у тому числі </a:t>
            </a:r>
            <a:r>
              <a:rPr lang="uk-UA" b="1" i="1" dirty="0" smtClean="0">
                <a:solidFill>
                  <a:srgbClr val="FF0000"/>
                </a:solidFill>
              </a:rPr>
              <a:t>251,0 </a:t>
            </a:r>
            <a:r>
              <a:rPr lang="uk-UA" b="1" i="1" dirty="0">
                <a:solidFill>
                  <a:srgbClr val="FF0000"/>
                </a:solidFill>
              </a:rPr>
              <a:t>млн грн   </a:t>
            </a:r>
            <a:r>
              <a:rPr lang="uk-UA" b="1" i="1" dirty="0"/>
              <a:t>з міського бюджету</a:t>
            </a:r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5288" y="5703991"/>
            <a:ext cx="8497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Витрачаючи такі величезні для міста кошти на діяльність комунальних підприємств, </a:t>
            </a:r>
            <a:r>
              <a:rPr lang="uk-UA" b="1" dirty="0" smtClean="0">
                <a:solidFill>
                  <a:srgbClr val="FF0000"/>
                </a:solidFill>
              </a:rPr>
              <a:t>влада має контролювати </a:t>
            </a:r>
            <a:r>
              <a:rPr lang="uk-UA" b="1" dirty="0" smtClean="0"/>
              <a:t>ефективність витрачання бюджетних ресурсів, а </a:t>
            </a:r>
            <a:r>
              <a:rPr lang="uk-UA" b="1" dirty="0" smtClean="0">
                <a:solidFill>
                  <a:srgbClr val="009900"/>
                </a:solidFill>
              </a:rPr>
              <a:t>громада мати якісний ефект </a:t>
            </a:r>
            <a:r>
              <a:rPr lang="uk-UA" b="1" dirty="0" smtClean="0"/>
              <a:t>від їх освоєння</a:t>
            </a:r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98038" y="1394988"/>
            <a:ext cx="87852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/>
              <a:t>Я</a:t>
            </a:r>
            <a:r>
              <a:rPr lang="uk-UA" b="1" dirty="0" smtClean="0"/>
              <a:t>к показує статистика кримінальних проваджень </a:t>
            </a:r>
          </a:p>
          <a:p>
            <a:pPr algn="ctr">
              <a:spcBef>
                <a:spcPts val="0"/>
              </a:spcBef>
            </a:pPr>
            <a:r>
              <a:rPr lang="uk-UA" sz="1600" b="1" dirty="0" smtClean="0"/>
              <a:t>щодо діяльності комунальних підприємств,</a:t>
            </a:r>
          </a:p>
          <a:p>
            <a:pPr algn="ctr">
              <a:spcBef>
                <a:spcPts val="0"/>
              </a:spcBef>
            </a:pPr>
            <a:r>
              <a:rPr lang="uk-UA" sz="1600" b="1" dirty="0" smtClean="0"/>
              <a:t> а також реалії занедбаного міста, в  якому опинилися херсонці, </a:t>
            </a:r>
          </a:p>
          <a:p>
            <a:pPr algn="ctr"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контроль за ефективністю витрачання коштів громади дуже низький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20451" y="2714506"/>
            <a:ext cx="5940400" cy="1200329"/>
          </a:xfrm>
          <a:prstGeom prst="rect">
            <a:avLst/>
          </a:prstGeom>
          <a:noFill/>
          <a:ln w="508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 smtClean="0"/>
              <a:t>На 18 </a:t>
            </a:r>
            <a:r>
              <a:rPr lang="uk-UA" b="1" dirty="0"/>
              <a:t>комунальних підприємств </a:t>
            </a:r>
            <a:endParaRPr lang="uk-UA" b="1" dirty="0" smtClean="0"/>
          </a:p>
          <a:p>
            <a:pPr algn="ctr">
              <a:spcBef>
                <a:spcPts val="0"/>
              </a:spcBef>
            </a:pPr>
            <a:r>
              <a:rPr lang="uk-UA" dirty="0" smtClean="0"/>
              <a:t>з </a:t>
            </a:r>
            <a:r>
              <a:rPr lang="uk-UA" dirty="0"/>
              <a:t>28, які отримують бюджетне фінансування, </a:t>
            </a:r>
            <a:endParaRPr lang="uk-UA" dirty="0" smtClean="0"/>
          </a:p>
          <a:p>
            <a:pPr algn="ctr">
              <a:spcBef>
                <a:spcPts val="0"/>
              </a:spcBef>
            </a:pPr>
            <a:r>
              <a:rPr lang="uk-UA" dirty="0" smtClean="0"/>
              <a:t>за </a:t>
            </a:r>
            <a:r>
              <a:rPr lang="uk-UA" dirty="0"/>
              <a:t>даними сайту </a:t>
            </a:r>
            <a:r>
              <a:rPr lang="en-US" dirty="0" err="1"/>
              <a:t>Youcontrol</a:t>
            </a:r>
            <a:r>
              <a:rPr lang="uk-UA" dirty="0"/>
              <a:t>,  відкрито </a:t>
            </a:r>
            <a:endParaRPr lang="uk-UA" dirty="0" smtClean="0"/>
          </a:p>
          <a:p>
            <a:pPr algn="ctr">
              <a:spcBef>
                <a:spcPts val="0"/>
              </a:spcBef>
            </a:pPr>
            <a:r>
              <a:rPr lang="uk-UA" b="1" dirty="0" smtClean="0"/>
              <a:t>29 </a:t>
            </a:r>
            <a:r>
              <a:rPr lang="uk-UA" b="1" dirty="0"/>
              <a:t>кримінальних справ</a:t>
            </a:r>
            <a:endParaRPr lang="ru-RU" altLang="ru-RU" b="1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609510" y="4178093"/>
            <a:ext cx="5940400" cy="923330"/>
          </a:xfrm>
          <a:prstGeom prst="rect">
            <a:avLst/>
          </a:prstGeom>
          <a:noFill/>
          <a:ln w="508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за фактами розтрати бюджетних коштів </a:t>
            </a:r>
            <a:r>
              <a:rPr lang="uk-UA" b="1" dirty="0"/>
              <a:t>– </a:t>
            </a:r>
            <a:endParaRPr lang="uk-UA" b="1" dirty="0" smtClean="0"/>
          </a:p>
          <a:p>
            <a:pPr algn="ctr">
              <a:spcBef>
                <a:spcPts val="0"/>
              </a:spcBef>
            </a:pPr>
            <a:r>
              <a:rPr lang="uk-UA" b="1" dirty="0" smtClean="0"/>
              <a:t>20 </a:t>
            </a:r>
            <a:r>
              <a:rPr lang="uk-UA" b="1" dirty="0"/>
              <a:t>кримінальних справ </a:t>
            </a:r>
            <a:endParaRPr lang="uk-UA" b="1" dirty="0" smtClean="0"/>
          </a:p>
          <a:p>
            <a:pPr algn="ctr">
              <a:spcBef>
                <a:spcPts val="0"/>
              </a:spcBef>
            </a:pPr>
            <a:r>
              <a:rPr lang="uk-UA" b="1" dirty="0" smtClean="0"/>
              <a:t>щодо </a:t>
            </a:r>
            <a:r>
              <a:rPr lang="uk-UA" b="1" dirty="0"/>
              <a:t>розтрат бюджетних </a:t>
            </a:r>
            <a:r>
              <a:rPr lang="uk-UA" b="1" dirty="0" smtClean="0"/>
              <a:t>коштів</a:t>
            </a:r>
            <a:endParaRPr lang="ru-RU" altLang="ru-RU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609510" y="5367698"/>
            <a:ext cx="5940400" cy="1200329"/>
          </a:xfrm>
          <a:prstGeom prst="rect">
            <a:avLst/>
          </a:prstGeom>
          <a:noFill/>
          <a:ln w="508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МКП «Гарантія» </a:t>
            </a:r>
          </a:p>
          <a:p>
            <a:pPr algn="ctr"/>
            <a:r>
              <a:rPr lang="uk-UA" b="1" dirty="0" smtClean="0"/>
              <a:t>2 </a:t>
            </a:r>
            <a:r>
              <a:rPr lang="uk-UA" b="1" dirty="0"/>
              <a:t>кримінальні </a:t>
            </a:r>
            <a:r>
              <a:rPr lang="uk-UA" b="1" dirty="0" smtClean="0"/>
              <a:t>справи </a:t>
            </a:r>
          </a:p>
          <a:p>
            <a:pPr algn="ctr"/>
            <a:r>
              <a:rPr lang="uk-UA" b="1" dirty="0" smtClean="0"/>
              <a:t>щодо розтрат бюджетних коштів</a:t>
            </a:r>
            <a:endParaRPr lang="ru-RU" altLang="ru-RU" dirty="0"/>
          </a:p>
          <a:p>
            <a:pPr algn="ctr"/>
            <a:r>
              <a:rPr lang="uk-UA" dirty="0" smtClean="0"/>
              <a:t>16 </a:t>
            </a:r>
            <a:r>
              <a:rPr lang="uk-UA" dirty="0"/>
              <a:t>документів</a:t>
            </a:r>
            <a:r>
              <a:rPr lang="uk-UA" b="1" i="1" dirty="0"/>
              <a:t>, </a:t>
            </a:r>
            <a:r>
              <a:rPr lang="ru-RU" dirty="0" smtClean="0"/>
              <a:t>26.05.2017 </a:t>
            </a:r>
            <a:r>
              <a:rPr lang="uk-UA" dirty="0"/>
              <a:t>- </a:t>
            </a:r>
            <a:r>
              <a:rPr lang="uk-UA" dirty="0" smtClean="0"/>
              <a:t>20.02.2020</a:t>
            </a:r>
          </a:p>
        </p:txBody>
      </p:sp>
    </p:spTree>
    <p:extLst>
      <p:ext uri="{BB962C8B-B14F-4D97-AF65-F5344CB8AC3E}">
        <p14:creationId xmlns:p14="http://schemas.microsoft.com/office/powerpoint/2010/main" xmlns="" val="2126287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9388" y="1484313"/>
            <a:ext cx="878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uk-UA" b="1" dirty="0">
                <a:solidFill>
                  <a:srgbClr val="FF0000"/>
                </a:solidFill>
              </a:rPr>
              <a:t>Мета</a:t>
            </a:r>
            <a:r>
              <a:rPr lang="uk-UA" b="1" dirty="0"/>
              <a:t> громадського аудиту</a:t>
            </a:r>
            <a:endParaRPr lang="ru-RU" sz="14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09700" y="1967945"/>
            <a:ext cx="6546676" cy="615553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Проаналізувати</a:t>
            </a:r>
            <a:r>
              <a:rPr lang="uk-UA" b="1" i="1" dirty="0"/>
              <a:t> </a:t>
            </a:r>
            <a:r>
              <a:rPr lang="uk-UA" b="1" dirty="0"/>
              <a:t>механізми розтрат бюджетних коштів </a:t>
            </a:r>
            <a:r>
              <a:rPr lang="uk-UA" sz="1600" dirty="0"/>
              <a:t>комунальними підприємствами міста, на прикладі МКП «Гарантія».</a:t>
            </a:r>
            <a:endParaRPr lang="ru-RU" sz="160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94712" y="2887184"/>
            <a:ext cx="6561664" cy="1107996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Надати оцінку ефективності</a:t>
            </a:r>
            <a:r>
              <a:rPr lang="uk-UA" dirty="0"/>
              <a:t> </a:t>
            </a:r>
            <a:endParaRPr lang="uk-UA" dirty="0" smtClean="0"/>
          </a:p>
          <a:p>
            <a:pPr algn="ctr"/>
            <a:r>
              <a:rPr lang="uk-UA" sz="1600" dirty="0" smtClean="0"/>
              <a:t>функціонування </a:t>
            </a:r>
            <a:r>
              <a:rPr lang="uk-UA" sz="1600" dirty="0"/>
              <a:t>системи аналізу і контролю в Херсонській міській раді за ефективністю витрачання бюджетних коштів комунальними підприємствами </a:t>
            </a:r>
            <a:r>
              <a:rPr lang="uk-UA" sz="1600" dirty="0" smtClean="0"/>
              <a:t>та </a:t>
            </a:r>
            <a:r>
              <a:rPr lang="uk-UA" sz="1600" dirty="0"/>
              <a:t>внутрішнього аудиту і протидії корупції </a:t>
            </a:r>
            <a:endParaRPr lang="ru-RU" sz="16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94712" y="4316597"/>
            <a:ext cx="6561664" cy="923330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Визначити причини ( фактори</a:t>
            </a:r>
            <a:r>
              <a:rPr lang="uk-UA" b="1" dirty="0" smtClean="0"/>
              <a:t>),</a:t>
            </a:r>
          </a:p>
          <a:p>
            <a:pPr algn="ctr"/>
            <a:r>
              <a:rPr lang="uk-UA" b="1" dirty="0" smtClean="0"/>
              <a:t> </a:t>
            </a:r>
            <a:r>
              <a:rPr lang="uk-UA" sz="1600" dirty="0"/>
              <a:t>які негативно впливають на ефективність використання бюджетних коштів комунальними підприємствами міста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384408" y="5561344"/>
            <a:ext cx="6616979" cy="861774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Надати пропозиції </a:t>
            </a:r>
            <a:endParaRPr lang="uk-UA" b="1" dirty="0" smtClean="0"/>
          </a:p>
          <a:p>
            <a:pPr algn="ctr"/>
            <a:r>
              <a:rPr lang="uk-UA" sz="1600" dirty="0" smtClean="0"/>
              <a:t>щодо </a:t>
            </a:r>
            <a:r>
              <a:rPr lang="uk-UA" sz="1600" dirty="0"/>
              <a:t>усунення</a:t>
            </a:r>
            <a:r>
              <a:rPr lang="uk-UA" sz="1600" b="1" dirty="0"/>
              <a:t>, </a:t>
            </a:r>
            <a:r>
              <a:rPr lang="uk-UA" sz="1600" dirty="0"/>
              <a:t>виявлених під час проведення громадського аудиту</a:t>
            </a:r>
            <a:r>
              <a:rPr lang="uk-UA" sz="1600" b="1" dirty="0"/>
              <a:t> </a:t>
            </a:r>
            <a:r>
              <a:rPr lang="uk-UA" sz="1600" dirty="0"/>
              <a:t>недоліків</a:t>
            </a:r>
            <a:r>
              <a:rPr lang="uk-UA" sz="1600" b="1" dirty="0"/>
              <a:t> </a:t>
            </a:r>
            <a:r>
              <a:rPr lang="uk-UA" sz="1600" dirty="0"/>
              <a:t>управлінських рішень</a:t>
            </a:r>
            <a:r>
              <a:rPr lang="uk-UA" sz="1600" b="1" dirty="0"/>
              <a:t> </a:t>
            </a:r>
            <a:r>
              <a:rPr lang="uk-UA" sz="1600" dirty="0"/>
              <a:t>та порушень законодавства </a:t>
            </a:r>
            <a:r>
              <a:rPr lang="uk-UA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078826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692150"/>
            <a:ext cx="7200900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400" b="1" dirty="0">
                <a:solidFill>
                  <a:srgbClr val="009900"/>
                </a:solidFill>
              </a:rPr>
              <a:t>Громадський аудит діяльності МКП «Гарантія» та системи аналізу і контролю Херсонської міської ради за ефективністю витрачання бюджетних коштів і  діяльністю комунальних підприємств міста Херсона та пропозиції з виправлення ситуації</a:t>
            </a: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9388" y="1484313"/>
            <a:ext cx="878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uk-UA" b="1" dirty="0" smtClean="0">
                <a:solidFill>
                  <a:srgbClr val="FF0000"/>
                </a:solidFill>
              </a:rPr>
              <a:t>Гіпотези</a:t>
            </a:r>
            <a:r>
              <a:rPr lang="uk-UA" b="1" dirty="0" smtClean="0"/>
              <a:t> </a:t>
            </a:r>
            <a:r>
              <a:rPr lang="uk-UA" b="1" dirty="0"/>
              <a:t>громадського аудиту</a:t>
            </a:r>
            <a:endParaRPr lang="ru-RU" sz="14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09700" y="1967945"/>
            <a:ext cx="6546676" cy="830997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Комунальні підприємства, виводять бюджетні кошти громади на свою діяльність з під безпосереднього контролю, що формує механізми розтрат та їх неефективного використання.</a:t>
            </a:r>
            <a:endParaRPr lang="ru-RU" sz="160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76697" y="3029542"/>
            <a:ext cx="6561664" cy="830997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Комунальні підприємства міста наносять збитки громаді міста, вкладаючи бюджетні кошти  у діяльність, яка є сферою ринкових відносин</a:t>
            </a:r>
            <a:endParaRPr lang="ru-RU" sz="16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86352" y="4115691"/>
            <a:ext cx="6561664" cy="1077218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Система аналізу за ефективністю діяльності комунальних підприємств міста та витрачання ними бюджетних коштів не є достатньо ефективною, так як базується переважно на формальному аналізі фінансових  показників</a:t>
            </a:r>
            <a:endParaRPr lang="ru-RU" sz="1600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386352" y="5448061"/>
            <a:ext cx="6616979" cy="1077218"/>
          </a:xfrm>
          <a:prstGeom prst="rect">
            <a:avLst/>
          </a:prstGeom>
          <a:noFill/>
          <a:ln w="317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Система з питань запобігання,  виявлення корупції  та внутрішнього аудиту не є ефективною для запобігання порушенням в діяльності комунальних підприємств міста та реагування на повідомлення громадян і </a:t>
            </a:r>
            <a:r>
              <a:rPr lang="uk-UA" sz="1600" b="1" dirty="0" smtClean="0"/>
              <a:t>ЗМІ</a:t>
            </a:r>
            <a:r>
              <a:rPr lang="uk-UA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76968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01183" y="756225"/>
            <a:ext cx="7451725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200" b="1" dirty="0">
                <a:solidFill>
                  <a:srgbClr val="FF0000"/>
                </a:solidFill>
              </a:rPr>
              <a:t>ГІПОТЕЗА 1 </a:t>
            </a:r>
          </a:p>
          <a:p>
            <a:pPr algn="l">
              <a:lnSpc>
                <a:spcPct val="70000"/>
              </a:lnSpc>
            </a:pPr>
            <a:r>
              <a:rPr lang="uk-UA" sz="1200" b="1" dirty="0"/>
              <a:t>Комунальні підприємства, виводять бюджетні кошти громади на свою діяльність з під безпосереднього контролю, що формує механізми розтрат та їх неефективного використання</a:t>
            </a:r>
            <a:endParaRPr lang="uk-UA" altLang="ru-RU" sz="1200" b="1" dirty="0">
              <a:solidFill>
                <a:srgbClr val="009900"/>
              </a:solidFill>
            </a:endParaRPr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4721726"/>
              </p:ext>
            </p:extLst>
          </p:nvPr>
        </p:nvGraphicFramePr>
        <p:xfrm>
          <a:off x="1446645" y="2876550"/>
          <a:ext cx="6430645" cy="978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322">
                  <a:extLst>
                    <a:ext uri="{9D8B030D-6E8A-4147-A177-3AD203B41FA5}">
                      <a16:colId xmlns:a16="http://schemas.microsoft.com/office/drawing/2014/main" xmlns="" val="3670607184"/>
                    </a:ext>
                  </a:extLst>
                </a:gridCol>
                <a:gridCol w="2162799">
                  <a:extLst>
                    <a:ext uri="{9D8B030D-6E8A-4147-A177-3AD203B41FA5}">
                      <a16:colId xmlns:a16="http://schemas.microsoft.com/office/drawing/2014/main" xmlns="" val="661070230"/>
                    </a:ext>
                  </a:extLst>
                </a:gridCol>
                <a:gridCol w="1618926">
                  <a:extLst>
                    <a:ext uri="{9D8B030D-6E8A-4147-A177-3AD203B41FA5}">
                      <a16:colId xmlns:a16="http://schemas.microsoft.com/office/drawing/2014/main" xmlns="" val="2554601789"/>
                    </a:ext>
                  </a:extLst>
                </a:gridCol>
                <a:gridCol w="1572598">
                  <a:extLst>
                    <a:ext uri="{9D8B030D-6E8A-4147-A177-3AD203B41FA5}">
                      <a16:colId xmlns:a16="http://schemas.microsoft.com/office/drawing/2014/main" xmlns="" val="1902113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осіб в Ремонтно-будівельному відділі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з/плати в місяць, грн.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Сума з/плати за рік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7976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125 527,00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 </a:t>
                      </a:r>
                      <a:r>
                        <a:rPr lang="uk-UA" sz="1200" b="1" smtClean="0">
                          <a:effectLst/>
                        </a:rPr>
                        <a:t>442 </a:t>
                      </a:r>
                      <a:r>
                        <a:rPr lang="uk-UA" sz="1200" b="1" dirty="0">
                          <a:effectLst/>
                        </a:rPr>
                        <a:t>324,00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7505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147 879,00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1 774 548,00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731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166 587,00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1 915 584,00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982366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4514" y="156310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Найбільше </a:t>
            </a:r>
            <a:r>
              <a:rPr lang="uk-UA" sz="1600" b="1" dirty="0"/>
              <a:t>питань викликає </a:t>
            </a:r>
            <a:r>
              <a:rPr lang="uk-UA" sz="1600" b="1" dirty="0" smtClean="0"/>
              <a:t>діяльність МКП </a:t>
            </a:r>
            <a:r>
              <a:rPr lang="uk-UA" sz="1600" b="1" dirty="0"/>
              <a:t>«Гарантія» у сфері благоустрою 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253505"/>
              </p:ext>
            </p:extLst>
          </p:nvPr>
        </p:nvGraphicFramePr>
        <p:xfrm>
          <a:off x="1477048" y="4264206"/>
          <a:ext cx="6476999" cy="1603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66">
                  <a:extLst>
                    <a:ext uri="{9D8B030D-6E8A-4147-A177-3AD203B41FA5}">
                      <a16:colId xmlns:a16="http://schemas.microsoft.com/office/drawing/2014/main" xmlns="" val="3527512078"/>
                    </a:ext>
                  </a:extLst>
                </a:gridCol>
                <a:gridCol w="1171750">
                  <a:extLst>
                    <a:ext uri="{9D8B030D-6E8A-4147-A177-3AD203B41FA5}">
                      <a16:colId xmlns:a16="http://schemas.microsoft.com/office/drawing/2014/main" xmlns="" val="374374519"/>
                    </a:ext>
                  </a:extLst>
                </a:gridCol>
                <a:gridCol w="1171750">
                  <a:extLst>
                    <a:ext uri="{9D8B030D-6E8A-4147-A177-3AD203B41FA5}">
                      <a16:colId xmlns:a16="http://schemas.microsoft.com/office/drawing/2014/main" xmlns="" val="83092646"/>
                    </a:ext>
                  </a:extLst>
                </a:gridCol>
                <a:gridCol w="1171750">
                  <a:extLst>
                    <a:ext uri="{9D8B030D-6E8A-4147-A177-3AD203B41FA5}">
                      <a16:colId xmlns:a16="http://schemas.microsoft.com/office/drawing/2014/main" xmlns="" val="3572644364"/>
                    </a:ext>
                  </a:extLst>
                </a:gridCol>
                <a:gridCol w="1193967">
                  <a:extLst>
                    <a:ext uri="{9D8B030D-6E8A-4147-A177-3AD203B41FA5}">
                      <a16:colId xmlns:a16="http://schemas.microsoft.com/office/drawing/2014/main" xmlns="" val="1614372588"/>
                    </a:ext>
                  </a:extLst>
                </a:gridCol>
                <a:gridCol w="1081616">
                  <a:extLst>
                    <a:ext uri="{9D8B030D-6E8A-4147-A177-3AD203B41FA5}">
                      <a16:colId xmlns:a16="http://schemas.microsoft.com/office/drawing/2014/main" xmlns="" val="5567489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утримання</a:t>
                      </a:r>
                      <a:r>
                        <a:rPr lang="uk-UA" sz="1200" dirty="0">
                          <a:effectLst/>
                        </a:rPr>
                        <a:t>, поточний ремонт пам'ятників, грн.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на </a:t>
                      </a:r>
                      <a:r>
                        <a:rPr lang="uk-UA" sz="1200" dirty="0">
                          <a:effectLst/>
                        </a:rPr>
                        <a:t>поточні ремонти (огорожі, доріжки тощо), грн.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на </a:t>
                      </a:r>
                      <a:r>
                        <a:rPr lang="uk-UA" sz="1200" dirty="0">
                          <a:effectLst/>
                        </a:rPr>
                        <a:t>установку лавок, урн,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грн.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на </a:t>
                      </a:r>
                      <a:r>
                        <a:rPr lang="uk-UA" sz="1200" dirty="0">
                          <a:effectLst/>
                        </a:rPr>
                        <a:t>обслуговування систем поливу,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грн.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Разом,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грн.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9238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201 933,04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560 732,46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70 000,00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189 982,80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1 022 648,3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987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254 783,60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232 589,00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219 996,00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707 368,00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9880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176 708,65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217 460,00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349 676,00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743 844,65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777395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6645" y="1940047"/>
            <a:ext cx="6636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/>
              <a:t>МКП «Гарантія», маючи в складі  Ремонтно-будівельного відділу</a:t>
            </a:r>
            <a:r>
              <a:rPr lang="uk-UA" sz="1000" dirty="0"/>
              <a:t>  1 електрика, 1 зварювальника, 1 слюсаря-сантехника, 5 робітників з благоустрою і ще 5 сезонних працівників, </a:t>
            </a:r>
            <a:r>
              <a:rPr lang="uk-UA" sz="1000" b="1" dirty="0"/>
              <a:t> наймає за бюджетні кошти субпідрядників для виконання тих же самих робіт, </a:t>
            </a:r>
            <a:r>
              <a:rPr lang="uk-UA" sz="1000" dirty="0"/>
              <a:t>які має виконувати Ремонтно-будівельного відділ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210105" y="2507218"/>
            <a:ext cx="687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Витрати бюджетних коштів на Ремонтно-будівельний відділ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7531" y="388170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Витрати бюджетних коштів на субпідрядників на роботи з благоустрою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09700" y="6021288"/>
            <a:ext cx="6673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rgbClr val="FF0000"/>
                </a:solidFill>
              </a:rPr>
              <a:t>Зазначені  суми на виконання робіт </a:t>
            </a:r>
            <a:r>
              <a:rPr lang="uk-UA" sz="1600" b="1" dirty="0" smtClean="0">
                <a:solidFill>
                  <a:srgbClr val="FF0000"/>
                </a:solidFill>
              </a:rPr>
              <a:t>субпідрядниками, </a:t>
            </a:r>
            <a:r>
              <a:rPr lang="uk-UA" sz="1600" b="1" dirty="0">
                <a:solidFill>
                  <a:srgbClr val="FF0000"/>
                </a:solidFill>
              </a:rPr>
              <a:t>на наш погляд, мають бути перевірені</a:t>
            </a:r>
            <a:r>
              <a:rPr lang="uk-UA" sz="1600" b="1" dirty="0"/>
              <a:t>  </a:t>
            </a:r>
            <a:r>
              <a:rPr lang="uk-UA" sz="1600" dirty="0"/>
              <a:t>уповноваженими органами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17766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690126"/>
            <a:ext cx="7451725" cy="649288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uk-UA" altLang="ru-RU" sz="1200" b="1" dirty="0">
                <a:solidFill>
                  <a:srgbClr val="FF0000"/>
                </a:solidFill>
              </a:rPr>
              <a:t>ГІПОТЕЗА </a:t>
            </a:r>
            <a:r>
              <a:rPr lang="uk-UA" altLang="ru-RU" sz="1200" b="1" dirty="0" smtClean="0">
                <a:solidFill>
                  <a:srgbClr val="FF0000"/>
                </a:solidFill>
              </a:rPr>
              <a:t>2</a:t>
            </a:r>
            <a:r>
              <a:rPr lang="uk-UA" altLang="ru-RU" sz="1100" b="1" dirty="0" smtClean="0">
                <a:solidFill>
                  <a:srgbClr val="FF0000"/>
                </a:solidFill>
              </a:rPr>
              <a:t> </a:t>
            </a:r>
            <a:endParaRPr lang="uk-UA" altLang="ru-RU" sz="1100" b="1" dirty="0">
              <a:solidFill>
                <a:srgbClr val="FF0000"/>
              </a:solidFill>
            </a:endParaRPr>
          </a:p>
          <a:p>
            <a:pPr algn="l"/>
            <a:r>
              <a:rPr lang="uk-UA" sz="1200" b="1" dirty="0"/>
              <a:t>Комунальні підприємства міста наносять збитки громаді міста, вкладаючи бюджетні кошти  у діяльність, яка є сферою ринкових відносин</a:t>
            </a:r>
            <a:endParaRPr lang="ru-RU" sz="1200" dirty="0"/>
          </a:p>
        </p:txBody>
      </p:sp>
      <p:pic>
        <p:nvPicPr>
          <p:cNvPr id="3075" name="Picture 3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1014412" cy="1109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226134"/>
            <a:ext cx="6480125" cy="32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/>
          <a:p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</a:t>
            </a:r>
            <a:r>
              <a:rPr lang="uk-UA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«РОЗВИТОК</a:t>
            </a:r>
            <a:r>
              <a:rPr lang="uk-UA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461" y="1292196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Викликає питання доцільності  для громади побудови МКП </a:t>
            </a:r>
            <a:r>
              <a:rPr lang="uk-UA" sz="1600" b="1" dirty="0"/>
              <a:t>«Гарантія» </a:t>
            </a:r>
            <a:endParaRPr lang="uk-UA" sz="1600" b="1" dirty="0" smtClean="0"/>
          </a:p>
          <a:p>
            <a:pPr algn="ctr"/>
            <a:r>
              <a:rPr lang="uk-UA" sz="1600" b="1" dirty="0" smtClean="0"/>
              <a:t>нового причалу в Гідропарку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rgbClr val="FF0000"/>
                </a:solidFill>
              </a:rPr>
              <a:t>Об'єкт транспортної інфраструктури, до якого немає під'їзду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rgbClr val="FF0000"/>
                </a:solidFill>
              </a:rPr>
              <a:t>Об'єкт, пропускна спосібність якого 12 людей на годину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rgbClr val="FF0000"/>
                </a:solidFill>
              </a:rPr>
              <a:t>Об'єкт, який весь 2019 рік мав одне зафрахтоване судно, яке весь час ламалося.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uk-UA" sz="1400" b="1" dirty="0" smtClean="0"/>
          </a:p>
          <a:p>
            <a:pPr algn="ctr"/>
            <a:r>
              <a:rPr lang="uk-UA" sz="1600" b="1" dirty="0" smtClean="0"/>
              <a:t>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1" y="2409211"/>
            <a:ext cx="81369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/>
              <a:t>Загальна сума витрат міського бюджету </a:t>
            </a:r>
            <a:r>
              <a:rPr lang="uk-UA" sz="1600" dirty="0"/>
              <a:t>на побудову нового причалу</a:t>
            </a:r>
            <a:r>
              <a:rPr lang="uk-UA" sz="1600" dirty="0" smtClean="0"/>
              <a:t>,, згідно </a:t>
            </a:r>
            <a:r>
              <a:rPr lang="uk-UA" sz="1600" dirty="0"/>
              <a:t>документів МКП «Гарантія», </a:t>
            </a:r>
            <a:r>
              <a:rPr lang="uk-UA" sz="1600" dirty="0" smtClean="0"/>
              <a:t>склала </a:t>
            </a:r>
            <a:r>
              <a:rPr lang="uk-UA" b="1" dirty="0" smtClean="0">
                <a:solidFill>
                  <a:srgbClr val="FF0000"/>
                </a:solidFill>
              </a:rPr>
              <a:t>2млн.649тис.100грн</a:t>
            </a:r>
            <a:r>
              <a:rPr lang="uk-UA" b="1" dirty="0">
                <a:solidFill>
                  <a:srgbClr val="FF0000"/>
                </a:solidFill>
              </a:rPr>
              <a:t>.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2493" y="3024764"/>
            <a:ext cx="7557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Витрати бюджету на зарплату на Підрозділ зі швартування, вже були в 2018 році, </a:t>
            </a:r>
            <a:r>
              <a:rPr lang="uk-UA" sz="1400" i="1" dirty="0" smtClean="0"/>
              <a:t>хоч причал був введений у дію в квітні 2019 року</a:t>
            </a:r>
            <a:endParaRPr lang="ru-RU" sz="14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8279609"/>
              </p:ext>
            </p:extLst>
          </p:nvPr>
        </p:nvGraphicFramePr>
        <p:xfrm>
          <a:off x="698149" y="3581522"/>
          <a:ext cx="7978305" cy="159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741">
                  <a:extLst>
                    <a:ext uri="{9D8B030D-6E8A-4147-A177-3AD203B41FA5}">
                      <a16:colId xmlns:a16="http://schemas.microsoft.com/office/drawing/2014/main" xmlns="" val="190693718"/>
                    </a:ext>
                  </a:extLst>
                </a:gridCol>
                <a:gridCol w="1993454">
                  <a:extLst>
                    <a:ext uri="{9D8B030D-6E8A-4147-A177-3AD203B41FA5}">
                      <a16:colId xmlns:a16="http://schemas.microsoft.com/office/drawing/2014/main" xmlns="" val="784334309"/>
                    </a:ext>
                  </a:extLst>
                </a:gridCol>
                <a:gridCol w="1042145">
                  <a:extLst>
                    <a:ext uri="{9D8B030D-6E8A-4147-A177-3AD203B41FA5}">
                      <a16:colId xmlns:a16="http://schemas.microsoft.com/office/drawing/2014/main" xmlns="" val="1292800136"/>
                    </a:ext>
                  </a:extLst>
                </a:gridCol>
                <a:gridCol w="911671">
                  <a:extLst>
                    <a:ext uri="{9D8B030D-6E8A-4147-A177-3AD203B41FA5}">
                      <a16:colId xmlns:a16="http://schemas.microsoft.com/office/drawing/2014/main" xmlns="" val="672244870"/>
                    </a:ext>
                  </a:extLst>
                </a:gridCol>
                <a:gridCol w="1363378">
                  <a:extLst>
                    <a:ext uri="{9D8B030D-6E8A-4147-A177-3AD203B41FA5}">
                      <a16:colId xmlns:a16="http://schemas.microsoft.com/office/drawing/2014/main" xmlns="" val="1628190705"/>
                    </a:ext>
                  </a:extLst>
                </a:gridCol>
                <a:gridCol w="995076">
                  <a:extLst>
                    <a:ext uri="{9D8B030D-6E8A-4147-A177-3AD203B41FA5}">
                      <a16:colId xmlns:a16="http://schemas.microsoft.com/office/drawing/2014/main" xmlns="" val="4112026257"/>
                    </a:ext>
                  </a:extLst>
                </a:gridCol>
                <a:gridCol w="1315840">
                  <a:extLst>
                    <a:ext uri="{9D8B030D-6E8A-4147-A177-3AD203B41FA5}">
                      <a16:colId xmlns:a16="http://schemas.microsoft.com/office/drawing/2014/main" xmlns="" val="4294936617"/>
                    </a:ext>
                  </a:extLst>
                </a:gridCol>
              </a:tblGrid>
              <a:tr h="366609">
                <a:tc gridSpan="7">
                  <a:txBody>
                    <a:bodyPr/>
                    <a:lstStyle/>
                    <a:p>
                      <a:pPr indent="-2286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Підрозділ з питань </a:t>
                      </a:r>
                      <a:r>
                        <a:rPr lang="uk-UA" sz="1200" u="none" strike="noStrike" spc="0" dirty="0" err="1">
                          <a:effectLst/>
                        </a:rPr>
                        <a:t>швартовки</a:t>
                      </a:r>
                      <a:r>
                        <a:rPr lang="uk-UA" sz="1200" u="none" strike="noStrike" spc="0" dirty="0">
                          <a:effectLst/>
                        </a:rPr>
                        <a:t> маломірних суден у Гідропарку (2018 рік)</a:t>
                      </a: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4411720"/>
                  </a:ext>
                </a:extLst>
              </a:tr>
              <a:tr h="301741">
                <a:tc>
                  <a:txBody>
                    <a:bodyPr/>
                    <a:lstStyle/>
                    <a:p>
                      <a:pPr marR="254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100" u="none" strike="noStrike" spc="0" dirty="0">
                          <a:effectLst/>
                        </a:rPr>
                        <a:t>1</a:t>
                      </a: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Завідувач господарства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1239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4654,00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4654,00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R="381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55848,00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3695431767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marR="254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100" u="none" strike="noStrike" spc="0" dirty="0">
                          <a:effectLst/>
                        </a:rPr>
                        <a:t>2</a:t>
                      </a: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Робітник з </a:t>
                      </a:r>
                      <a:r>
                        <a:rPr lang="uk-UA" sz="1200" u="none" strike="noStrike" spc="0" dirty="0" err="1">
                          <a:effectLst/>
                        </a:rPr>
                        <a:t>благоустрію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9161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3723,00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7446,00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R="381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89352,00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4276754471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marR="254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100" u="none" strike="noStrike" spc="0" dirty="0">
                          <a:effectLst/>
                        </a:rPr>
                        <a:t>3</a:t>
                      </a: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Охоронець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5169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>
                          <a:effectLst/>
                        </a:rPr>
                        <a:t>3723,00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22338,00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R="381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268056,00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280767827"/>
                  </a:ext>
                </a:extLst>
              </a:tr>
              <a:tr h="327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b="1" u="none" strike="noStrike" spc="0" dirty="0">
                          <a:effectLst/>
                        </a:rPr>
                        <a:t>Разом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b="1" u="none" strike="noStrike" spc="0" dirty="0"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b="1" u="none" strike="noStrike" spc="0" dirty="0">
                          <a:effectLst/>
                        </a:rPr>
                        <a:t>34438,00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R="38100" indent="-228600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uk-UA" sz="1200" b="1" u="none" strike="noStrike" spc="0" dirty="0">
                          <a:solidFill>
                            <a:srgbClr val="FF0000"/>
                          </a:solidFill>
                          <a:effectLst/>
                        </a:rPr>
                        <a:t>413256,00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76589131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40407" y="5704590"/>
            <a:ext cx="7632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До побудови нового причалу і зараз функціонує причал, на який громада не витрачала і не витрачає жодної копійки бюджетних грошей</a:t>
            </a:r>
            <a:endParaRPr lang="en-US" sz="1600" b="1" dirty="0" smtClean="0"/>
          </a:p>
          <a:p>
            <a:pPr algn="ctr"/>
            <a:r>
              <a:rPr lang="uk-UA" sz="1600" b="1" dirty="0" smtClean="0">
                <a:solidFill>
                  <a:srgbClr val="FF0000"/>
                </a:solidFill>
              </a:rPr>
              <a:t>Навіщо </a:t>
            </a:r>
            <a:r>
              <a:rPr lang="uk-UA" sz="1600" b="1" dirty="0">
                <a:solidFill>
                  <a:srgbClr val="FF0000"/>
                </a:solidFill>
              </a:rPr>
              <a:t>громаді недолугий причал, </a:t>
            </a:r>
            <a:r>
              <a:rPr lang="uk-UA" sz="1600" b="1" dirty="0" smtClean="0">
                <a:solidFill>
                  <a:srgbClr val="FF0000"/>
                </a:solidFill>
              </a:rPr>
              <a:t>до якого немає під'їзду і який пожирає бюджетні кошти  громади в сумі понад півмільйона гривень? 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148" y="5366337"/>
            <a:ext cx="7978307" cy="307777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Витрати бюджету на зарплату на Підрозділ зі швартування,  в </a:t>
            </a:r>
            <a:r>
              <a:rPr lang="uk-UA" sz="1400" b="1" dirty="0"/>
              <a:t>2019 році </a:t>
            </a:r>
            <a:r>
              <a:rPr lang="uk-UA" sz="1400" b="1" dirty="0" smtClean="0"/>
              <a:t>- </a:t>
            </a:r>
            <a:r>
              <a:rPr lang="uk-UA" sz="1400" b="1" dirty="0" smtClean="0">
                <a:solidFill>
                  <a:srgbClr val="FF0000"/>
                </a:solidFill>
              </a:rPr>
              <a:t>463200,00 грн.</a:t>
            </a:r>
            <a:endParaRPr lang="ru-RU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152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3455</Words>
  <Application>Microsoft Office PowerPoint</Application>
  <PresentationFormat>Экран (4:3)</PresentationFormat>
  <Paragraphs>432</Paragraphs>
  <Slides>26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60</cp:revision>
  <dcterms:created xsi:type="dcterms:W3CDTF">2013-10-14T12:21:15Z</dcterms:created>
  <dcterms:modified xsi:type="dcterms:W3CDTF">2020-06-24T07:17:39Z</dcterms:modified>
</cp:coreProperties>
</file>